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2" r:id="rId2"/>
    <p:sldId id="283" r:id="rId3"/>
    <p:sldId id="288" r:id="rId4"/>
    <p:sldId id="258" r:id="rId5"/>
    <p:sldId id="260" r:id="rId6"/>
    <p:sldId id="261" r:id="rId7"/>
    <p:sldId id="271" r:id="rId8"/>
    <p:sldId id="284" r:id="rId9"/>
    <p:sldId id="289" r:id="rId10"/>
    <p:sldId id="265" r:id="rId11"/>
    <p:sldId id="266" r:id="rId12"/>
    <p:sldId id="285" r:id="rId13"/>
    <p:sldId id="267" r:id="rId14"/>
    <p:sldId id="290" r:id="rId15"/>
    <p:sldId id="268" r:id="rId16"/>
    <p:sldId id="270" r:id="rId17"/>
    <p:sldId id="291" r:id="rId18"/>
    <p:sldId id="292" r:id="rId19"/>
    <p:sldId id="293" r:id="rId20"/>
    <p:sldId id="272" r:id="rId21"/>
    <p:sldId id="273" r:id="rId22"/>
    <p:sldId id="274" r:id="rId23"/>
    <p:sldId id="275" r:id="rId24"/>
    <p:sldId id="276" r:id="rId25"/>
    <p:sldId id="287" r:id="rId26"/>
  </p:sldIdLst>
  <p:sldSz cx="12192000" cy="6858000"/>
  <p:notesSz cx="6858000" cy="9144000"/>
  <p:embeddedFontLst>
    <p:embeddedFont>
      <p:font typeface="Calibri" pitchFamily="34" charset="0"/>
      <p:regular r:id="rId28"/>
      <p:bold r:id="rId29"/>
      <p:italic r:id="rId30"/>
      <p:boldItalic r:id="rId31"/>
    </p:embeddedFont>
    <p:embeddedFont>
      <p:font typeface="Calibri Light" pitchFamily="34" charset="0"/>
      <p:regular r:id="rId32"/>
      <p:italic r:id="rId33"/>
    </p:embeddedFont>
    <p:embeddedFont>
      <p:font typeface="#9Slide03 Arima Madurai Black" charset="0"/>
      <p:bold r:id="rId34"/>
    </p:embeddedFont>
    <p:embeddedFont>
      <p:font typeface="#9Slide03 Arima Madurai" charset="0"/>
      <p:regular r:id="rId35"/>
    </p:embeddedFont>
    <p:embeddedFont>
      <p:font typeface="宋体" pitchFamily="2" charset="-12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h Phuong" initials="H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25T17:49:27.424" idx="1">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916AC8-A177-4E52-8D2F-E28E1AEE6CE9}" type="datetimeFigureOut">
              <a:rPr lang="en-US" smtClean="0"/>
              <a:pPr/>
              <a:t>10/6/2021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F045B-7AC3-49A3-A5A8-C930930CE3C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a:t>
            </a:fld>
            <a:endParaRPr lang="zh-CN" altLang="en-US"/>
          </a:p>
        </p:txBody>
      </p:sp>
    </p:spTree>
    <p:extLst>
      <p:ext uri="{BB962C8B-B14F-4D97-AF65-F5344CB8AC3E}">
        <p14:creationId xmlns:p14="http://schemas.microsoft.com/office/powerpoint/2010/main" xmlns=""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3</a:t>
            </a:fld>
            <a:endParaRPr lang="en-SG"/>
          </a:p>
        </p:txBody>
      </p:sp>
    </p:spTree>
    <p:extLst>
      <p:ext uri="{BB962C8B-B14F-4D97-AF65-F5344CB8AC3E}">
        <p14:creationId xmlns="" xmlns:p14="http://schemas.microsoft.com/office/powerpoint/2010/main" val="177770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9</a:t>
            </a:fld>
            <a:endParaRPr lang="en-SG"/>
          </a:p>
        </p:txBody>
      </p:sp>
    </p:spTree>
    <p:extLst>
      <p:ext uri="{BB962C8B-B14F-4D97-AF65-F5344CB8AC3E}">
        <p14:creationId xmlns="" xmlns:p14="http://schemas.microsoft.com/office/powerpoint/2010/main" val="23885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14</a:t>
            </a:fld>
            <a:endParaRPr lang="en-SG"/>
          </a:p>
        </p:txBody>
      </p:sp>
    </p:spTree>
    <p:extLst>
      <p:ext uri="{BB962C8B-B14F-4D97-AF65-F5344CB8AC3E}">
        <p14:creationId xmlns="" xmlns:p14="http://schemas.microsoft.com/office/powerpoint/2010/main" val="298242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17</a:t>
            </a:fld>
            <a:endParaRPr lang="en-SG"/>
          </a:p>
        </p:txBody>
      </p:sp>
    </p:spTree>
    <p:extLst>
      <p:ext uri="{BB962C8B-B14F-4D97-AF65-F5344CB8AC3E}">
        <p14:creationId xmlns="" xmlns:p14="http://schemas.microsoft.com/office/powerpoint/2010/main" val="230768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18</a:t>
            </a:fld>
            <a:endParaRPr lang="en-SG"/>
          </a:p>
        </p:txBody>
      </p:sp>
    </p:spTree>
    <p:extLst>
      <p:ext uri="{BB962C8B-B14F-4D97-AF65-F5344CB8AC3E}">
        <p14:creationId xmlns="" xmlns:p14="http://schemas.microsoft.com/office/powerpoint/2010/main" val="8822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19</a:t>
            </a:fld>
            <a:endParaRPr lang="en-SG"/>
          </a:p>
        </p:txBody>
      </p:sp>
    </p:spTree>
    <p:extLst>
      <p:ext uri="{BB962C8B-B14F-4D97-AF65-F5344CB8AC3E}">
        <p14:creationId xmlns="" xmlns:p14="http://schemas.microsoft.com/office/powerpoint/2010/main" val="158087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177418567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112192594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132776721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266867640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426784617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0A95B4-A7C8-4BAC-8225-FB06B80BEAE2}" type="datetimeFigureOut">
              <a:rPr lang="en-US" smtClean="0"/>
              <a:pPr/>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99287118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0A95B4-A7C8-4BAC-8225-FB06B80BEAE2}" type="datetimeFigureOut">
              <a:rPr lang="en-US" smtClean="0"/>
              <a:pPr/>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313973137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0A95B4-A7C8-4BAC-8225-FB06B80BEAE2}" type="datetimeFigureOut">
              <a:rPr lang="en-US" smtClean="0"/>
              <a:pPr/>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392855222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A95B4-A7C8-4BAC-8225-FB06B80BEAE2}" type="datetimeFigureOut">
              <a:rPr lang="en-US" smtClean="0"/>
              <a:pPr/>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6851746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pPr/>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274700005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pPr/>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280354112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A95B4-A7C8-4BAC-8225-FB06B80BEAE2}" type="datetimeFigureOut">
              <a:rPr lang="en-US" smtClean="0"/>
              <a:pPr/>
              <a:t>10/6/2021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569579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5.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5.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3.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ớ Thúy Kiều: Ba trăm năm sắp vèo qua, chuyện xưa cứ ngỡ như là hôm nay! -  DKN.New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7555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234048" y="730101"/>
            <a:ext cx="6767643" cy="5170646"/>
          </a:xfrm>
          <a:prstGeom prst="rect">
            <a:avLst/>
          </a:prstGeom>
          <a:noFill/>
        </p:spPr>
        <p:txBody>
          <a:bodyPr wrap="square" rtlCol="0">
            <a:spAutoFit/>
          </a:bodyPr>
          <a:lstStyle/>
          <a:p>
            <a:r>
              <a:rPr lang="en-US" sz="5400" b="1" dirty="0" err="1" smtClean="0">
                <a:solidFill>
                  <a:srgbClr val="FF0000"/>
                </a:solidFill>
                <a:latin typeface="Times New Roman" pitchFamily="18" charset="0"/>
                <a:cs typeface="Times New Roman" pitchFamily="18" charset="0"/>
              </a:rPr>
              <a:t>Tuần</a:t>
            </a:r>
            <a:r>
              <a:rPr lang="en-US" sz="5400" b="1" dirty="0" smtClean="0">
                <a:solidFill>
                  <a:srgbClr val="FF0000"/>
                </a:solidFill>
                <a:latin typeface="Times New Roman" pitchFamily="18" charset="0"/>
                <a:cs typeface="Times New Roman" pitchFamily="18" charset="0"/>
              </a:rPr>
              <a:t> 6 -</a:t>
            </a:r>
            <a:r>
              <a:rPr lang="en-US" sz="5400" b="1" dirty="0" err="1" smtClean="0">
                <a:solidFill>
                  <a:srgbClr val="FF0000"/>
                </a:solidFill>
                <a:latin typeface="Times New Roman" pitchFamily="18" charset="0"/>
                <a:cs typeface="Times New Roman" pitchFamily="18" charset="0"/>
              </a:rPr>
              <a:t>Tiết</a:t>
            </a:r>
            <a:r>
              <a:rPr lang="en-US" sz="5400" b="1" dirty="0" smtClean="0">
                <a:solidFill>
                  <a:srgbClr val="FF0000"/>
                </a:solidFill>
                <a:latin typeface="Times New Roman" pitchFamily="18" charset="0"/>
                <a:cs typeface="Times New Roman" pitchFamily="18" charset="0"/>
              </a:rPr>
              <a:t> 26-33:</a:t>
            </a:r>
          </a:p>
          <a:p>
            <a:pPr algn="ctr"/>
            <a:r>
              <a:rPr lang="en-US" sz="6600" b="1" dirty="0" smtClean="0">
                <a:solidFill>
                  <a:srgbClr val="FF0000"/>
                </a:solidFill>
                <a:latin typeface="Times New Roman" pitchFamily="18" charset="0"/>
                <a:cs typeface="Times New Roman" pitchFamily="18" charset="0"/>
              </a:rPr>
              <a:t>CHỦ ĐỀ TRUYỆN KIỀU CỦA NGUYỄN DU (</a:t>
            </a:r>
            <a:r>
              <a:rPr lang="en-US" sz="6600" b="1" dirty="0" err="1" smtClean="0">
                <a:solidFill>
                  <a:srgbClr val="FF0000"/>
                </a:solidFill>
                <a:latin typeface="Times New Roman" pitchFamily="18" charset="0"/>
                <a:cs typeface="Times New Roman" pitchFamily="18" charset="0"/>
              </a:rPr>
              <a:t>tt</a:t>
            </a:r>
            <a:r>
              <a:rPr lang="en-US" sz="6600" b="1" dirty="0" smtClean="0">
                <a:solidFill>
                  <a:srgbClr val="FF0000"/>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175936305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89945" l="10000" r="90000"/>
                    </a14:imgEffect>
                  </a14:imgLayer>
                </a14:imgProps>
              </a:ext>
              <a:ext uri="{28A0092B-C50C-407E-A947-70E740481C1C}">
                <a14:useLocalDpi xmlns:a14="http://schemas.microsoft.com/office/drawing/2010/main" xmlns="" val="0"/>
              </a:ext>
            </a:extLst>
          </a:blip>
          <a:srcRect/>
          <a:stretch>
            <a:fillRect/>
          </a:stretch>
        </p:blipFill>
        <p:spPr bwMode="auto">
          <a:xfrm>
            <a:off x="-757401" y="1474985"/>
            <a:ext cx="4418768" cy="4724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858520" y="192814"/>
            <a:ext cx="10515600" cy="1325563"/>
          </a:xfrm>
        </p:spPr>
        <p:txBody>
          <a:bodyPr>
            <a:normAutofit/>
          </a:bodyPr>
          <a:lstStyle/>
          <a:p>
            <a:pPr algn="ctr"/>
            <a:r>
              <a:rPr lang="vi-VN" b="1" dirty="0" smtClean="0">
                <a:solidFill>
                  <a:srgbClr val="FF0000"/>
                </a:solidFill>
                <a:cs typeface="Times New Roman" panose="02020603050405020304" pitchFamily="18" charset="0"/>
              </a:rPr>
              <a:t>2. Vẻ đẹp của Thúy Vân</a:t>
            </a:r>
            <a:endParaRPr lang="en-US" b="1" dirty="0">
              <a:solidFill>
                <a:srgbClr val="FF0000"/>
              </a:solidFill>
              <a:cs typeface="Times New Roman" panose="02020603050405020304" pitchFamily="18" charset="0"/>
            </a:endParaRPr>
          </a:p>
        </p:txBody>
      </p:sp>
      <p:sp>
        <p:nvSpPr>
          <p:cNvPr id="4" name="Rectangle 3"/>
          <p:cNvSpPr/>
          <p:nvPr/>
        </p:nvSpPr>
        <p:spPr>
          <a:xfrm>
            <a:off x="4409440" y="1160001"/>
            <a:ext cx="6096000" cy="523220"/>
          </a:xfrm>
          <a:prstGeom prst="rect">
            <a:avLst/>
          </a:prstGeom>
        </p:spPr>
        <p:txBody>
          <a:bodyPr>
            <a:spAutoFit/>
          </a:bodyPr>
          <a:lstStyle/>
          <a:p>
            <a:pPr algn="ctr"/>
            <a:r>
              <a:rPr lang="vi-VN" sz="2800" i="1" dirty="0">
                <a:solidFill>
                  <a:srgbClr val="C00000"/>
                </a:solidFill>
                <a:latin typeface="+mj-lt"/>
              </a:rPr>
              <a:t>Vân xem trang trọng khác </a:t>
            </a:r>
            <a:r>
              <a:rPr lang="vi-VN" sz="2800" i="1">
                <a:solidFill>
                  <a:srgbClr val="C00000"/>
                </a:solidFill>
                <a:latin typeface="+mj-lt"/>
              </a:rPr>
              <a:t>vời</a:t>
            </a:r>
            <a:r>
              <a:rPr lang="vi-VN" sz="2800" i="1" smtClean="0">
                <a:solidFill>
                  <a:srgbClr val="C00000"/>
                </a:solidFill>
                <a:latin typeface="+mj-lt"/>
              </a:rPr>
              <a:t>,</a:t>
            </a:r>
            <a:endParaRPr lang="en-US" sz="2400" dirty="0">
              <a:solidFill>
                <a:srgbClr val="C00000"/>
              </a:solidFill>
              <a:latin typeface="+mj-lt"/>
            </a:endParaRPr>
          </a:p>
        </p:txBody>
      </p:sp>
      <p:sp>
        <p:nvSpPr>
          <p:cNvPr id="6" name="Rectangle 5"/>
          <p:cNvSpPr/>
          <p:nvPr/>
        </p:nvSpPr>
        <p:spPr>
          <a:xfrm>
            <a:off x="3048000" y="1680383"/>
            <a:ext cx="8818880" cy="954107"/>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mj-lt"/>
                <a:cs typeface="Times New Roman" panose="02020603050405020304" pitchFamily="18" charset="0"/>
                <a:sym typeface="Wingdings" pitchFamily="2" charset="2"/>
              </a:rPr>
              <a:t></a:t>
            </a:r>
            <a:r>
              <a:rPr lang="en-US" altLang="en-US" sz="2800" dirty="0" err="1" smtClean="0">
                <a:solidFill>
                  <a:prstClr val="black"/>
                </a:solidFill>
                <a:latin typeface="+mj-lt"/>
                <a:cs typeface="Times New Roman" panose="02020603050405020304" pitchFamily="18" charset="0"/>
              </a:rPr>
              <a:t>Vừa</a:t>
            </a:r>
            <a:r>
              <a:rPr lang="en-US" altLang="en-US" sz="2800" dirty="0" smtClean="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giới</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thiệu</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vừa</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khái</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quát</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đặc</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điểm</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nhân</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vật</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có</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vẻ</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đẹp</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cao</a:t>
            </a:r>
            <a:r>
              <a:rPr lang="en-US" altLang="en-US" sz="2800" dirty="0">
                <a:solidFill>
                  <a:prstClr val="black"/>
                </a:solidFill>
                <a:latin typeface="+mj-lt"/>
                <a:cs typeface="Times New Roman" panose="02020603050405020304" pitchFamily="18" charset="0"/>
              </a:rPr>
              <a:t> sang, </a:t>
            </a:r>
            <a:r>
              <a:rPr lang="en-US" altLang="en-US" sz="2800" dirty="0" err="1">
                <a:solidFill>
                  <a:prstClr val="black"/>
                </a:solidFill>
                <a:latin typeface="+mj-lt"/>
                <a:cs typeface="Times New Roman" panose="02020603050405020304" pitchFamily="18" charset="0"/>
              </a:rPr>
              <a:t>quý</a:t>
            </a:r>
            <a:r>
              <a:rPr lang="en-US" altLang="en-US" sz="2800" dirty="0">
                <a:solidFill>
                  <a:prstClr val="black"/>
                </a:solidFill>
                <a:latin typeface="+mj-lt"/>
                <a:cs typeface="Times New Roman" panose="02020603050405020304" pitchFamily="18" charset="0"/>
              </a:rPr>
              <a:t> </a:t>
            </a:r>
            <a:r>
              <a:rPr lang="en-US" altLang="en-US" sz="2800" dirty="0" err="1">
                <a:solidFill>
                  <a:prstClr val="black"/>
                </a:solidFill>
                <a:latin typeface="+mj-lt"/>
                <a:cs typeface="Times New Roman" panose="02020603050405020304" pitchFamily="18" charset="0"/>
              </a:rPr>
              <a:t>phái</a:t>
            </a:r>
            <a:r>
              <a:rPr lang="en-US" altLang="en-US" sz="2800" dirty="0">
                <a:solidFill>
                  <a:prstClr val="black"/>
                </a:solidFill>
                <a:latin typeface="+mj-lt"/>
                <a:cs typeface="Times New Roman" panose="02020603050405020304" pitchFamily="18" charset="0"/>
              </a:rPr>
              <a:t>.</a:t>
            </a:r>
          </a:p>
        </p:txBody>
      </p:sp>
      <p:sp>
        <p:nvSpPr>
          <p:cNvPr id="8" name="Rectangle 7"/>
          <p:cNvSpPr/>
          <p:nvPr/>
        </p:nvSpPr>
        <p:spPr>
          <a:xfrm>
            <a:off x="4409439" y="2568574"/>
            <a:ext cx="6486087" cy="1384995"/>
          </a:xfrm>
          <a:prstGeom prst="rect">
            <a:avLst/>
          </a:prstGeom>
        </p:spPr>
        <p:txBody>
          <a:bodyPr wrap="square">
            <a:spAutoFit/>
          </a:bodyPr>
          <a:lstStyle/>
          <a:p>
            <a:pPr algn="ctr"/>
            <a:r>
              <a:rPr lang="vi-VN" sz="2800" i="1" dirty="0" smtClean="0">
                <a:solidFill>
                  <a:srgbClr val="C00000"/>
                </a:solidFill>
                <a:latin typeface="+mj-lt"/>
              </a:rPr>
              <a:t>Khuôn </a:t>
            </a:r>
            <a:r>
              <a:rPr lang="vi-VN" sz="2800" i="1" dirty="0">
                <a:solidFill>
                  <a:srgbClr val="C00000"/>
                </a:solidFill>
                <a:latin typeface="+mj-lt"/>
              </a:rPr>
              <a:t>trăng đầy đặn, nét ngài nở nang.</a:t>
            </a:r>
            <a:r>
              <a:rPr lang="vi-VN" sz="2800" dirty="0">
                <a:solidFill>
                  <a:srgbClr val="C00000"/>
                </a:solidFill>
                <a:latin typeface="+mj-lt"/>
              </a:rPr>
              <a:t/>
            </a:r>
            <a:br>
              <a:rPr lang="vi-VN" sz="2800" dirty="0">
                <a:solidFill>
                  <a:srgbClr val="C00000"/>
                </a:solidFill>
                <a:latin typeface="+mj-lt"/>
              </a:rPr>
            </a:br>
            <a:r>
              <a:rPr lang="vi-VN" sz="2800" i="1" dirty="0">
                <a:solidFill>
                  <a:srgbClr val="C00000"/>
                </a:solidFill>
                <a:latin typeface="+mj-lt"/>
              </a:rPr>
              <a:t>Hoa cười ngọc thốt đoan trang,</a:t>
            </a:r>
            <a:r>
              <a:rPr lang="vi-VN" sz="2800" dirty="0">
                <a:solidFill>
                  <a:srgbClr val="C00000"/>
                </a:solidFill>
                <a:latin typeface="+mj-lt"/>
              </a:rPr>
              <a:t/>
            </a:r>
            <a:br>
              <a:rPr lang="vi-VN" sz="2800" dirty="0">
                <a:solidFill>
                  <a:srgbClr val="C00000"/>
                </a:solidFill>
                <a:latin typeface="+mj-lt"/>
              </a:rPr>
            </a:br>
            <a:r>
              <a:rPr lang="vi-VN" sz="2800" i="1" dirty="0">
                <a:solidFill>
                  <a:srgbClr val="C00000"/>
                </a:solidFill>
                <a:latin typeface="+mj-lt"/>
              </a:rPr>
              <a:t>Mây thua nước tóc, tuyết nhường màu da</a:t>
            </a:r>
            <a:r>
              <a:rPr lang="vi-VN" sz="2800" i="1" dirty="0" smtClean="0">
                <a:solidFill>
                  <a:srgbClr val="C00000"/>
                </a:solidFill>
                <a:latin typeface="+mj-lt"/>
              </a:rPr>
              <a:t>.</a:t>
            </a:r>
            <a:endParaRPr lang="en-US" sz="2400" dirty="0">
              <a:solidFill>
                <a:srgbClr val="C00000"/>
              </a:solidFill>
              <a:latin typeface="+mj-lt"/>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2344" b="29395" l="47363" r="94727"/>
                    </a14:imgEffect>
                  </a14:imgLayer>
                </a14:imgProps>
              </a:ext>
            </a:extLst>
          </a:blip>
          <a:srcRect l="48841" t="-2681" b="76562"/>
          <a:stretch/>
        </p:blipFill>
        <p:spPr>
          <a:xfrm rot="19592836" flipH="1">
            <a:off x="3295673" y="3218208"/>
            <a:ext cx="1403279" cy="648631"/>
          </a:xfrm>
          <a:prstGeom prst="rect">
            <a:avLst/>
          </a:prstGeom>
        </p:spPr>
      </p:pic>
      <p:sp>
        <p:nvSpPr>
          <p:cNvPr id="7" name="Rounded Rectangle 6"/>
          <p:cNvSpPr/>
          <p:nvPr/>
        </p:nvSpPr>
        <p:spPr>
          <a:xfrm>
            <a:off x="2525989" y="4125122"/>
            <a:ext cx="2997200" cy="2345231"/>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70C0"/>
                </a:solidFill>
                <a:latin typeface="+mj-lt"/>
              </a:rPr>
              <a:t>Thủ pháp ước lệ, nghệ thuật so sánh, ẩn dụ, liệt kê</a:t>
            </a:r>
            <a:r>
              <a:rPr lang="en-US" sz="2800" dirty="0" smtClean="0">
                <a:solidFill>
                  <a:srgbClr val="0070C0"/>
                </a:solidFill>
                <a:latin typeface="+mj-lt"/>
              </a:rPr>
              <a:t>, </a:t>
            </a:r>
            <a:r>
              <a:rPr lang="en-US" sz="2800" dirty="0" err="1" smtClean="0">
                <a:solidFill>
                  <a:srgbClr val="0070C0"/>
                </a:solidFill>
                <a:latin typeface="Times New Roman" pitchFamily="18" charset="0"/>
                <a:cs typeface="Times New Roman" pitchFamily="18" charset="0"/>
              </a:rPr>
              <a:t>tiểu</a:t>
            </a:r>
            <a:r>
              <a:rPr lang="en-US" sz="2800" dirty="0" smtClean="0">
                <a:solidFill>
                  <a:srgbClr val="0070C0"/>
                </a:solidFill>
                <a:latin typeface="Times New Roman" pitchFamily="18" charset="0"/>
                <a:cs typeface="Times New Roman" pitchFamily="18" charset="0"/>
              </a:rPr>
              <a:t> </a:t>
            </a:r>
            <a:r>
              <a:rPr lang="vi-VN" sz="2800" dirty="0" smtClean="0">
                <a:solidFill>
                  <a:srgbClr val="0070C0"/>
                </a:solidFill>
                <a:latin typeface="Times New Roman" pitchFamily="18" charset="0"/>
                <a:cs typeface="Times New Roman" pitchFamily="18" charset="0"/>
              </a:rPr>
              <a:t>đối</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dùng</a:t>
            </a:r>
            <a:r>
              <a:rPr lang="en-US" sz="2800" dirty="0" smtClean="0">
                <a:solidFill>
                  <a:srgbClr val="0070C0"/>
                </a:solidFill>
                <a:latin typeface="Times New Roman" pitchFamily="18" charset="0"/>
                <a:cs typeface="Times New Roman" pitchFamily="18" charset="0"/>
              </a:rPr>
              <a:t> t</a:t>
            </a:r>
            <a:r>
              <a:rPr lang="vi-VN" sz="2800" dirty="0" smtClean="0">
                <a:solidFill>
                  <a:srgbClr val="0070C0"/>
                </a:solidFill>
                <a:latin typeface="Times New Roman" pitchFamily="18" charset="0"/>
                <a:cs typeface="Times New Roman" pitchFamily="18" charset="0"/>
              </a:rPr>
              <a:t>ừ</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Hán</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Việt</a:t>
            </a:r>
            <a:endParaRPr lang="en-US" sz="2800" dirty="0">
              <a:solidFill>
                <a:srgbClr val="0070C0"/>
              </a:solidFill>
              <a:latin typeface="Times New Roman" pitchFamily="18" charset="0"/>
              <a:cs typeface="Times New Roman" pitchFamily="18" charset="0"/>
            </a:endParaRPr>
          </a:p>
        </p:txBody>
      </p:sp>
      <p:sp>
        <p:nvSpPr>
          <p:cNvPr id="10" name="Pentagon 9"/>
          <p:cNvSpPr/>
          <p:nvPr/>
        </p:nvSpPr>
        <p:spPr>
          <a:xfrm flipH="1">
            <a:off x="8990012" y="4165662"/>
            <a:ext cx="3160205"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Lông mày sắc nét như ngài</a:t>
            </a:r>
            <a:endParaRPr lang="en-US" sz="2400" dirty="0">
              <a:solidFill>
                <a:schemeClr val="tx1"/>
              </a:solidFill>
              <a:latin typeface="+mj-lt"/>
            </a:endParaRPr>
          </a:p>
        </p:txBody>
      </p:sp>
      <p:sp>
        <p:nvSpPr>
          <p:cNvPr id="12" name="Pentagon 11"/>
          <p:cNvSpPr/>
          <p:nvPr/>
        </p:nvSpPr>
        <p:spPr>
          <a:xfrm>
            <a:off x="5563669" y="4165662"/>
            <a:ext cx="3367745"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Khuôn mặt tròn trịa, đầy đặn như trăng rằm</a:t>
            </a:r>
            <a:endParaRPr lang="en-US" sz="2400" dirty="0">
              <a:solidFill>
                <a:schemeClr val="tx1"/>
              </a:solidFill>
              <a:latin typeface="+mj-lt"/>
            </a:endParaRPr>
          </a:p>
        </p:txBody>
      </p:sp>
      <p:sp>
        <p:nvSpPr>
          <p:cNvPr id="13" name="Pentagon 12"/>
          <p:cNvSpPr/>
          <p:nvPr/>
        </p:nvSpPr>
        <p:spPr>
          <a:xfrm>
            <a:off x="5551836" y="5006005"/>
            <a:ext cx="3405422"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Nụ cười tươi thắm như hoa</a:t>
            </a:r>
            <a:endParaRPr lang="en-US" sz="2400" dirty="0">
              <a:solidFill>
                <a:schemeClr val="tx1"/>
              </a:solidFill>
              <a:latin typeface="+mj-lt"/>
            </a:endParaRPr>
          </a:p>
        </p:txBody>
      </p:sp>
      <p:sp>
        <p:nvSpPr>
          <p:cNvPr id="14" name="Pentagon 13"/>
          <p:cNvSpPr/>
          <p:nvPr/>
        </p:nvSpPr>
        <p:spPr>
          <a:xfrm flipH="1">
            <a:off x="9000172" y="4999032"/>
            <a:ext cx="3160205"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Giọng nói trong trẻo</a:t>
            </a:r>
            <a:endParaRPr lang="en-US" sz="2400" dirty="0">
              <a:solidFill>
                <a:schemeClr val="tx1"/>
              </a:solidFill>
              <a:latin typeface="+mj-lt"/>
            </a:endParaRPr>
          </a:p>
        </p:txBody>
      </p:sp>
      <p:sp>
        <p:nvSpPr>
          <p:cNvPr id="15" name="Pentagon 14"/>
          <p:cNvSpPr/>
          <p:nvPr/>
        </p:nvSpPr>
        <p:spPr>
          <a:xfrm>
            <a:off x="5551836" y="5790065"/>
            <a:ext cx="3405422"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Mái tóc óng ả hơn mây</a:t>
            </a:r>
            <a:endParaRPr lang="en-US" sz="2400" dirty="0">
              <a:solidFill>
                <a:schemeClr val="tx1"/>
              </a:solidFill>
              <a:latin typeface="+mj-lt"/>
            </a:endParaRPr>
          </a:p>
        </p:txBody>
      </p:sp>
      <p:sp>
        <p:nvSpPr>
          <p:cNvPr id="16" name="Pentagon 15"/>
          <p:cNvSpPr/>
          <p:nvPr/>
        </p:nvSpPr>
        <p:spPr>
          <a:xfrm flipH="1">
            <a:off x="9000172" y="5783092"/>
            <a:ext cx="3160205"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Làn da trắng mịn hơn tuyết</a:t>
            </a:r>
            <a:endParaRPr lang="en-US" sz="2400" dirty="0">
              <a:solidFill>
                <a:schemeClr val="tx1"/>
              </a:solidFill>
              <a:latin typeface="+mj-lt"/>
            </a:endParaRPr>
          </a:p>
        </p:txBody>
      </p:sp>
      <p:pic>
        <p:nvPicPr>
          <p:cNvPr id="17" name="Picture 16" descr="C:\Users\Nga\Desktop\tải xuống.jpg"/>
          <p:cNvPicPr>
            <a:picLocks noChangeAspect="1" noChangeArrowheads="1"/>
          </p:cNvPicPr>
          <p:nvPr/>
        </p:nvPicPr>
        <p:blipFill>
          <a:blip r:embed="rId6" cstate="print"/>
          <a:srcRect/>
          <a:stretch>
            <a:fillRect/>
          </a:stretch>
        </p:blipFill>
        <p:spPr bwMode="auto">
          <a:xfrm>
            <a:off x="2582159" y="3588768"/>
            <a:ext cx="679132" cy="464234"/>
          </a:xfrm>
          <a:prstGeom prst="rect">
            <a:avLst/>
          </a:prstGeom>
          <a:noFill/>
        </p:spPr>
      </p:pic>
    </p:spTree>
    <p:extLst>
      <p:ext uri="{BB962C8B-B14F-4D97-AF65-F5344CB8AC3E}">
        <p14:creationId xmlns:p14="http://schemas.microsoft.com/office/powerpoint/2010/main" xmlns="" val="366739832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7" grpId="0" animBg="1"/>
      <p:bldP spid="10"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942" y="868101"/>
            <a:ext cx="11644131" cy="5671595"/>
          </a:xfrm>
          <a:prstGeom prst="rect">
            <a:avLst/>
          </a:prstGeom>
          <a:noFill/>
          <a:ln>
            <a:solidFill>
              <a:schemeClr val="tx1"/>
            </a:solidFill>
            <a:prstDash val="lgDashDot"/>
          </a:ln>
        </p:spPr>
        <p:txBody>
          <a:bodyPr wrap="square" rtlCol="0">
            <a:spAutoFit/>
          </a:bodyPr>
          <a:lstStyle/>
          <a:p>
            <a:endParaRPr lang="en-US" dirty="0"/>
          </a:p>
        </p:txBody>
      </p:sp>
      <p:pic>
        <p:nvPicPr>
          <p:cNvPr id="4"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89945" l="10000" r="90000"/>
                    </a14:imgEffect>
                  </a14:imgLayer>
                </a14:imgProps>
              </a:ext>
              <a:ext uri="{28A0092B-C50C-407E-A947-70E740481C1C}">
                <a14:useLocalDpi xmlns:a14="http://schemas.microsoft.com/office/drawing/2010/main" xmlns="" val="0"/>
              </a:ext>
            </a:extLst>
          </a:blip>
          <a:srcRect/>
          <a:stretch>
            <a:fillRect/>
          </a:stretch>
        </p:blipFill>
        <p:spPr bwMode="auto">
          <a:xfrm>
            <a:off x="-350361" y="1528347"/>
            <a:ext cx="4418768" cy="4724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463531" y="1837970"/>
            <a:ext cx="7763911" cy="954107"/>
          </a:xfrm>
          <a:prstGeom prst="rec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Từ</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giàu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sức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đặn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nở</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nang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đoan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trang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vẻ</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phúc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hậu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quý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phái</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63530" y="3055973"/>
            <a:ext cx="7763911" cy="1384995"/>
          </a:xfrm>
          <a:prstGeom prst="rect">
            <a:avLst/>
          </a:prstGeom>
          <a:solidFill>
            <a:schemeClr val="accent6">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mây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tuyết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nhường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hòa</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hợp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nhiên</a:t>
            </a:r>
            <a:r>
              <a:rPr lang="en-US" altLang="en-US" sz="2800" dirty="0" smtClean="0">
                <a:solidFill>
                  <a:prstClr val="black"/>
                </a:solidFill>
                <a:latin typeface="Times New Roman" panose="02020603050405020304" pitchFamily="18" charset="0"/>
                <a:cs typeface="Times New Roman" panose="02020603050405020304" pitchFamily="18" charset="0"/>
              </a:rPr>
              <a:t> =&gt; </a:t>
            </a:r>
            <a:r>
              <a:rPr lang="en-US" altLang="en-US" sz="2800" dirty="0" err="1" smtClean="0">
                <a:solidFill>
                  <a:prstClr val="black"/>
                </a:solidFill>
                <a:latin typeface="Times New Roman" panose="02020603050405020304" pitchFamily="18" charset="0"/>
                <a:cs typeface="Times New Roman" panose="02020603050405020304" pitchFamily="18" charset="0"/>
              </a:rPr>
              <a:t>Dự</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cảm</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cuộc</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sẽ</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bình</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lặng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suôn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sẻ</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63530" y="4704864"/>
            <a:ext cx="8053276" cy="523220"/>
          </a:xfrm>
          <a:prstGeom prst="rect">
            <a:avLst/>
          </a:prstGeom>
        </p:spPr>
        <p:txBody>
          <a:bodyPr wrap="square">
            <a:spAutoFit/>
          </a:bodyPr>
          <a:lstStyle/>
          <a:p>
            <a:pPr lvl="0" algn="ctr" defTabSz="457200" fontAlgn="base">
              <a:spcBef>
                <a:spcPct val="0"/>
              </a:spcBef>
              <a:spcAft>
                <a:spcPct val="0"/>
              </a:spcAft>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Chân</a:t>
            </a:r>
            <a:r>
              <a:rPr lang="en-US" altLang="en-US" sz="2800" b="1" i="1" dirty="0">
                <a:solidFill>
                  <a:srgbClr val="FF0000"/>
                </a:solidFill>
                <a:latin typeface="Times New Roman" panose="02020603050405020304" pitchFamily="18" charset="0"/>
                <a:cs typeface="Times New Roman" panose="02020603050405020304" pitchFamily="18" charset="0"/>
              </a:rPr>
              <a:t> dung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mang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tính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số</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phận</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10" name="Title 1"/>
          <p:cNvSpPr txBox="1">
            <a:spLocks/>
          </p:cNvSpPr>
          <p:nvPr/>
        </p:nvSpPr>
        <p:spPr>
          <a:xfrm>
            <a:off x="3946966" y="347236"/>
            <a:ext cx="5200441" cy="834597"/>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smtClean="0">
                <a:solidFill>
                  <a:srgbClr val="FF0000"/>
                </a:solidFill>
                <a:cs typeface="Times New Roman" panose="02020603050405020304" pitchFamily="18" charset="0"/>
              </a:rPr>
              <a:t>2. Vẻ đẹp của Thúy Vân</a:t>
            </a:r>
            <a:endParaRPr lang="en-US" b="1" dirty="0">
              <a:solidFill>
                <a:srgbClr val="FF0000"/>
              </a:solidFill>
              <a:cs typeface="Times New Roman" panose="02020603050405020304" pitchFamily="18" charset="0"/>
            </a:endParaRPr>
          </a:p>
        </p:txBody>
      </p:sp>
      <p:sp>
        <p:nvSpPr>
          <p:cNvPr id="11" name="Rectangle 10"/>
          <p:cNvSpPr/>
          <p:nvPr/>
        </p:nvSpPr>
        <p:spPr>
          <a:xfrm>
            <a:off x="5942753" y="3244334"/>
            <a:ext cx="306494" cy="369332"/>
          </a:xfrm>
          <a:prstGeom prst="rect">
            <a:avLst/>
          </a:prstGeom>
        </p:spPr>
        <p:txBody>
          <a:bodyPr wrap="none">
            <a:spAutoFit/>
          </a:bodyPr>
          <a:lstStyle/>
          <a:p>
            <a:r>
              <a:rPr lang="en-US" dirty="0" smtClean="0"/>
              <a:t>ô</a:t>
            </a:r>
            <a:endParaRPr lang="en-US" dirty="0"/>
          </a:p>
        </p:txBody>
      </p:sp>
      <p:pic>
        <p:nvPicPr>
          <p:cNvPr id="12" name="Picture 11" descr="C:\Users\Nga\Desktop\tải xuống.jpg"/>
          <p:cNvPicPr>
            <a:picLocks noChangeAspect="1" noChangeArrowheads="1"/>
          </p:cNvPicPr>
          <p:nvPr/>
        </p:nvPicPr>
        <p:blipFill>
          <a:blip r:embed="rId4" cstate="print"/>
          <a:srcRect/>
          <a:stretch>
            <a:fillRect/>
          </a:stretch>
        </p:blipFill>
        <p:spPr bwMode="auto">
          <a:xfrm>
            <a:off x="3196114" y="244677"/>
            <a:ext cx="679132" cy="464234"/>
          </a:xfrm>
          <a:prstGeom prst="rect">
            <a:avLst/>
          </a:prstGeom>
          <a:noFill/>
        </p:spPr>
      </p:pic>
    </p:spTree>
    <p:extLst>
      <p:ext uri="{BB962C8B-B14F-4D97-AF65-F5344CB8AC3E}">
        <p14:creationId xmlns:p14="http://schemas.microsoft.com/office/powerpoint/2010/main" xmlns="" val="144391294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ames PPT 015"/>
          <p:cNvPicPr>
            <a:picLocks noChangeAspect="1" noChangeArrowheads="1"/>
          </p:cNvPicPr>
          <p:nvPr/>
        </p:nvPicPr>
        <p:blipFill>
          <a:blip r:embed="rId2" cstate="print">
            <a:lum bright="12000"/>
          </a:blip>
          <a:srcRect/>
          <a:stretch>
            <a:fillRect/>
          </a:stretch>
        </p:blipFill>
        <p:spPr bwMode="auto">
          <a:xfrm>
            <a:off x="0" y="0"/>
            <a:ext cx="12192000" cy="6858001"/>
          </a:xfrm>
          <a:prstGeom prst="rect">
            <a:avLst/>
          </a:prstGeom>
          <a:gradFill rotWithShape="1">
            <a:gsLst>
              <a:gs pos="0">
                <a:srgbClr val="CCFFCC"/>
              </a:gs>
              <a:gs pos="50000">
                <a:schemeClr val="bg1"/>
              </a:gs>
              <a:gs pos="100000">
                <a:srgbClr val="CCFFCC"/>
              </a:gs>
            </a:gsLst>
            <a:lin ang="2700000" scaled="1"/>
          </a:gradFill>
        </p:spPr>
      </p:pic>
      <p:sp>
        <p:nvSpPr>
          <p:cNvPr id="14339" name="Text Box 23"/>
          <p:cNvSpPr txBox="1">
            <a:spLocks noChangeArrowheads="1"/>
          </p:cNvSpPr>
          <p:nvPr/>
        </p:nvSpPr>
        <p:spPr bwMode="auto">
          <a:xfrm>
            <a:off x="1727485" y="2056805"/>
            <a:ext cx="8940904" cy="633129"/>
          </a:xfrm>
          <a:prstGeom prst="rect">
            <a:avLst/>
          </a:prstGeom>
          <a:noFill/>
          <a:ln w="9525">
            <a:noFill/>
            <a:miter lim="800000"/>
            <a:headEnd/>
            <a:tailEnd/>
          </a:ln>
          <a:effectLst/>
        </p:spPr>
        <p:txBody>
          <a:bodyPr lIns="108846" tIns="54423" rIns="108846" bIns="54423">
            <a:spAutoFit/>
          </a:bodyPr>
          <a:lstStyle/>
          <a:p>
            <a:pPr eaLnBrk="1" hangingPunct="1">
              <a:spcBef>
                <a:spcPct val="50000"/>
              </a:spcBef>
            </a:pPr>
            <a:endParaRPr lang="en-US" altLang="en-US" sz="3400" dirty="0">
              <a:latin typeface="Times New Roman" pitchFamily="18" charset="0"/>
            </a:endParaRPr>
          </a:p>
        </p:txBody>
      </p:sp>
      <p:sp>
        <p:nvSpPr>
          <p:cNvPr id="70680" name="Rectangle 24"/>
          <p:cNvSpPr>
            <a:spLocks noChangeArrowheads="1"/>
          </p:cNvSpPr>
          <p:nvPr/>
        </p:nvSpPr>
        <p:spPr bwMode="auto">
          <a:xfrm>
            <a:off x="203875" y="1067098"/>
            <a:ext cx="11988125" cy="2802954"/>
          </a:xfrm>
          <a:prstGeom prst="rect">
            <a:avLst/>
          </a:prstGeom>
          <a:noFill/>
          <a:ln w="9525">
            <a:noFill/>
            <a:miter lim="800000"/>
            <a:headEnd/>
            <a:tailEnd/>
          </a:ln>
          <a:effectLst/>
        </p:spPr>
        <p:txBody>
          <a:bodyPr lIns="108846" tIns="54423" rIns="108846" bIns="54423">
            <a:spAutoFit/>
          </a:bodyPr>
          <a:lstStyle/>
          <a:p>
            <a:pPr eaLnBrk="1" hangingPunct="1"/>
            <a:r>
              <a:rPr lang="en-US" altLang="en-US" sz="3400" dirty="0" err="1">
                <a:solidFill>
                  <a:srgbClr val="FF0000"/>
                </a:solidFill>
                <a:latin typeface="Times New Roman" pitchFamily="18" charset="0"/>
              </a:rPr>
              <a:t>Câu</a:t>
            </a:r>
            <a:r>
              <a:rPr lang="en-US" altLang="en-US" sz="3400" dirty="0">
                <a:solidFill>
                  <a:srgbClr val="FF0000"/>
                </a:solidFill>
                <a:latin typeface="Times New Roman" pitchFamily="18" charset="0"/>
              </a:rPr>
              <a:t> </a:t>
            </a:r>
            <a:r>
              <a:rPr lang="en-US" altLang="en-US" sz="3400" dirty="0" err="1">
                <a:solidFill>
                  <a:srgbClr val="FF0000"/>
                </a:solidFill>
                <a:latin typeface="Times New Roman" pitchFamily="18" charset="0"/>
              </a:rPr>
              <a:t>hỏi</a:t>
            </a:r>
            <a:r>
              <a:rPr lang="en-US" altLang="en-US" sz="3400" dirty="0">
                <a:solidFill>
                  <a:schemeClr val="tx2"/>
                </a:solidFill>
                <a:latin typeface="Times New Roman" pitchFamily="18" charset="0"/>
              </a:rPr>
              <a:t>: </a:t>
            </a:r>
            <a:r>
              <a:rPr lang="en-US" altLang="en-US" sz="3400" dirty="0">
                <a:solidFill>
                  <a:srgbClr val="0000CC"/>
                </a:solidFill>
                <a:latin typeface="Times New Roman" pitchFamily="18" charset="0"/>
              </a:rPr>
              <a:t>Theo </a:t>
            </a:r>
            <a:r>
              <a:rPr lang="en-US" altLang="en-US" sz="3400" dirty="0" err="1">
                <a:solidFill>
                  <a:srgbClr val="0000CC"/>
                </a:solidFill>
                <a:latin typeface="Times New Roman" pitchFamily="18" charset="0"/>
              </a:rPr>
              <a:t>em</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tại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sao</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khi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giới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thiệu</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gia</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cảnh</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Thuý</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Kiều</a:t>
            </a:r>
            <a:r>
              <a:rPr lang="en-US" altLang="en-US" sz="3400" dirty="0">
                <a:solidFill>
                  <a:srgbClr val="0000CC"/>
                </a:solidFill>
                <a:latin typeface="Times New Roman" pitchFamily="18" charset="0"/>
              </a:rPr>
              <a:t>, </a:t>
            </a:r>
          </a:p>
          <a:p>
            <a:pPr eaLnBrk="1" hangingPunct="1"/>
            <a:r>
              <a:rPr lang="en-US" altLang="en-US" sz="3400" dirty="0" err="1">
                <a:solidFill>
                  <a:srgbClr val="0000CC"/>
                </a:solidFill>
                <a:latin typeface="Times New Roman" pitchFamily="18" charset="0"/>
              </a:rPr>
              <a:t>tác</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giả</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lần</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lượt</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giới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thiệu</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từ</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chị</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đến</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em</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nhưng</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khi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miêu</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tả</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vẻ</a:t>
            </a:r>
            <a:r>
              <a:rPr lang="en-US" altLang="en-US" sz="3400" dirty="0">
                <a:solidFill>
                  <a:srgbClr val="0000CC"/>
                </a:solidFill>
                <a:latin typeface="Times New Roman" pitchFamily="18" charset="0"/>
              </a:rPr>
              <a:t> </a:t>
            </a:r>
          </a:p>
          <a:p>
            <a:pPr eaLnBrk="1" hangingPunct="1"/>
            <a:r>
              <a:rPr lang="en-US" altLang="en-US" sz="3400" dirty="0" err="1">
                <a:solidFill>
                  <a:srgbClr val="0000CC"/>
                </a:solidFill>
                <a:latin typeface="Times New Roman" pitchFamily="18" charset="0"/>
              </a:rPr>
              <a:t>đẹp</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của</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hai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nàng</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tác</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giả</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lại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tả</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Vân</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trước</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Kiều</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sau</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Phải</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chăng</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là</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vì</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Vân</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đẹp</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hơn</a:t>
            </a:r>
            <a:r>
              <a:rPr lang="en-US" altLang="en-US" sz="3400" dirty="0">
                <a:solidFill>
                  <a:srgbClr val="0000CC"/>
                </a:solidFill>
                <a:latin typeface="Times New Roman" pitchFamily="18" charset="0"/>
              </a:rPr>
              <a:t> </a:t>
            </a:r>
            <a:r>
              <a:rPr lang="en-US" altLang="en-US" sz="3400" dirty="0" err="1">
                <a:solidFill>
                  <a:srgbClr val="0000CC"/>
                </a:solidFill>
                <a:latin typeface="Times New Roman" pitchFamily="18" charset="0"/>
              </a:rPr>
              <a:t>Kiều</a:t>
            </a:r>
            <a:r>
              <a:rPr lang="en-US" altLang="en-US" sz="3400" dirty="0">
                <a:solidFill>
                  <a:srgbClr val="0000CC"/>
                </a:solidFill>
                <a:latin typeface="Times New Roman" pitchFamily="18" charset="0"/>
              </a:rPr>
              <a:t> ?</a:t>
            </a:r>
            <a:br>
              <a:rPr lang="en-US" altLang="en-US" sz="3400" dirty="0">
                <a:solidFill>
                  <a:srgbClr val="0000CC"/>
                </a:solidFill>
                <a:latin typeface="Times New Roman" pitchFamily="18" charset="0"/>
              </a:rPr>
            </a:br>
            <a:endParaRPr lang="en-US" altLang="en-US" sz="3400" dirty="0">
              <a:solidFill>
                <a:srgbClr val="0000CC"/>
              </a:solidFill>
              <a:latin typeface="Times New Roman" pitchFamily="18" charset="0"/>
            </a:endParaRPr>
          </a:p>
        </p:txBody>
      </p:sp>
      <p:sp>
        <p:nvSpPr>
          <p:cNvPr id="70681" name="Text Box 25"/>
          <p:cNvSpPr txBox="1">
            <a:spLocks noChangeArrowheads="1"/>
          </p:cNvSpPr>
          <p:nvPr/>
        </p:nvSpPr>
        <p:spPr bwMode="auto">
          <a:xfrm>
            <a:off x="305034" y="3885903"/>
            <a:ext cx="11276900" cy="1002461"/>
          </a:xfrm>
          <a:prstGeom prst="rect">
            <a:avLst/>
          </a:prstGeom>
          <a:noFill/>
          <a:ln w="9525">
            <a:noFill/>
            <a:miter lim="800000"/>
            <a:headEnd/>
            <a:tailEnd/>
          </a:ln>
          <a:effectLst/>
        </p:spPr>
        <p:txBody>
          <a:bodyPr lIns="108846" tIns="54423" rIns="108846" bIns="54423">
            <a:spAutoFit/>
          </a:bodyPr>
          <a:lstStyle/>
          <a:p>
            <a:pPr algn="just" eaLnBrk="1" hangingPunct="1">
              <a:spcBef>
                <a:spcPct val="20000"/>
              </a:spcBef>
              <a:buFontTx/>
              <a:buChar char="•"/>
            </a:pPr>
            <a:r>
              <a:rPr lang="en-US" altLang="en-US" sz="2900" dirty="0">
                <a:solidFill>
                  <a:srgbClr val="FF0000"/>
                </a:solidFill>
                <a:latin typeface="Times New Roman" pitchFamily="18" charset="0"/>
                <a:cs typeface="Times New Roman" pitchFamily="18" charset="0"/>
              </a:rPr>
              <a:t> </a:t>
            </a:r>
            <a:r>
              <a:rPr lang="en-US" altLang="en-US" sz="2900" dirty="0" err="1">
                <a:solidFill>
                  <a:srgbClr val="FF0000"/>
                </a:solidFill>
                <a:latin typeface="Times New Roman" pitchFamily="18" charset="0"/>
                <a:cs typeface="Times New Roman" pitchFamily="18" charset="0"/>
              </a:rPr>
              <a:t>Trả</a:t>
            </a:r>
            <a:r>
              <a:rPr lang="en-US" altLang="en-US" sz="2900" dirty="0">
                <a:solidFill>
                  <a:srgbClr val="FF0000"/>
                </a:solidFill>
                <a:latin typeface="Times New Roman" pitchFamily="18" charset="0"/>
                <a:cs typeface="Times New Roman" pitchFamily="18" charset="0"/>
              </a:rPr>
              <a:t> </a:t>
            </a:r>
            <a:r>
              <a:rPr lang="en-US" altLang="en-US" sz="2900" dirty="0" err="1">
                <a:solidFill>
                  <a:srgbClr val="FF0000"/>
                </a:solidFill>
                <a:latin typeface="Times New Roman" pitchFamily="18" charset="0"/>
                <a:cs typeface="Times New Roman" pitchFamily="18" charset="0"/>
              </a:rPr>
              <a:t>lời</a:t>
            </a:r>
            <a:r>
              <a:rPr lang="en-US" altLang="en-US" sz="2900" dirty="0">
                <a:solidFill>
                  <a:schemeClr val="tx2"/>
                </a:solidFill>
                <a:latin typeface="Times New Roman" pitchFamily="18" charset="0"/>
                <a:cs typeface="Times New Roman" pitchFamily="18" charset="0"/>
              </a:rPr>
              <a:t>:</a:t>
            </a:r>
            <a:r>
              <a:rPr lang="en-US" altLang="en-US" sz="2900" dirty="0">
                <a:solidFill>
                  <a:srgbClr val="FF00FF"/>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Tác</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giả</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muốn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lấy</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Vân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làm</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nền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để</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nêu</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bật</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lên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vẻ</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đẹp</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và</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tài</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năng</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của</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Kiều</a:t>
            </a:r>
            <a:r>
              <a:rPr lang="en-US" altLang="en-US" sz="2900" dirty="0">
                <a:solidFill>
                  <a:srgbClr val="0000CC"/>
                </a:solidFill>
                <a:latin typeface="Times New Roman" pitchFamily="18" charset="0"/>
                <a:cs typeface="Times New Roman" pitchFamily="18" charset="0"/>
              </a:rPr>
              <a:t> : </a:t>
            </a:r>
            <a:r>
              <a:rPr lang="en-US" altLang="en-US" sz="2900" dirty="0" err="1">
                <a:solidFill>
                  <a:srgbClr val="0000CC"/>
                </a:solidFill>
                <a:latin typeface="Times New Roman" pitchFamily="18" charset="0"/>
                <a:cs typeface="Times New Roman" pitchFamily="18" charset="0"/>
              </a:rPr>
              <a:t>Vân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đã</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đẹp</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hoàn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mỹ</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như</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vậy</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nhưng</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Kiều</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còn</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xuất</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sắc</a:t>
            </a:r>
            <a:r>
              <a:rPr lang="en-US" altLang="en-US" sz="2900" dirty="0">
                <a:solidFill>
                  <a:srgbClr val="0000CC"/>
                </a:solidFill>
                <a:latin typeface="Times New Roman" pitchFamily="18" charset="0"/>
                <a:cs typeface="Times New Roman" pitchFamily="18" charset="0"/>
              </a:rPr>
              <a:t> </a:t>
            </a:r>
            <a:r>
              <a:rPr lang="en-US" altLang="en-US" sz="2900" dirty="0" err="1">
                <a:solidFill>
                  <a:srgbClr val="0000CC"/>
                </a:solidFill>
                <a:latin typeface="Times New Roman" pitchFamily="18" charset="0"/>
                <a:cs typeface="Times New Roman" pitchFamily="18" charset="0"/>
              </a:rPr>
              <a:t>hơn</a:t>
            </a:r>
            <a:r>
              <a:rPr lang="en-US" altLang="en-US" sz="2900" dirty="0">
                <a:solidFill>
                  <a:srgbClr val="0000CC"/>
                </a:solidFill>
                <a:latin typeface="Times New Roman" pitchFamily="18" charset="0"/>
                <a:cs typeface="Times New Roman" pitchFamily="18" charset="0"/>
              </a:rPr>
              <a:t>.</a:t>
            </a:r>
          </a:p>
        </p:txBody>
      </p:sp>
      <p:sp>
        <p:nvSpPr>
          <p:cNvPr id="70686" name="Text Box 30"/>
          <p:cNvSpPr txBox="1">
            <a:spLocks noChangeArrowheads="1"/>
          </p:cNvSpPr>
          <p:nvPr/>
        </p:nvSpPr>
        <p:spPr bwMode="auto">
          <a:xfrm>
            <a:off x="2809109" y="285751"/>
            <a:ext cx="6713847" cy="725462"/>
          </a:xfrm>
          <a:prstGeom prst="rect">
            <a:avLst/>
          </a:prstGeom>
          <a:noFill/>
          <a:ln w="9525">
            <a:noFill/>
            <a:miter lim="800000"/>
            <a:headEnd/>
            <a:tailEnd/>
          </a:ln>
          <a:effectLst/>
        </p:spPr>
        <p:txBody>
          <a:bodyPr wrap="square" lIns="108846" tIns="54423" rIns="108846" bIns="54423">
            <a:spAutoFit/>
          </a:bodyPr>
          <a:lstStyle/>
          <a:p>
            <a:pPr eaLnBrk="1" hangingPunct="1">
              <a:spcBef>
                <a:spcPct val="50000"/>
              </a:spcBef>
            </a:pPr>
            <a:r>
              <a:rPr lang="en-US" altLang="en-US" sz="3900" b="1" dirty="0">
                <a:latin typeface="Times New Roman" pitchFamily="18" charset="0"/>
                <a:cs typeface="Times New Roman" pitchFamily="18" charset="0"/>
              </a:rPr>
              <a:t> </a:t>
            </a:r>
            <a:r>
              <a:rPr lang="en-US" altLang="en-US" sz="3900" b="1" dirty="0" err="1" smtClean="0">
                <a:solidFill>
                  <a:srgbClr val="FF0000"/>
                </a:solidFill>
                <a:latin typeface="Times New Roman" pitchFamily="18" charset="0"/>
                <a:cs typeface="Times New Roman" pitchFamily="18" charset="0"/>
              </a:rPr>
              <a:t>Đôi</a:t>
            </a:r>
            <a:r>
              <a:rPr lang="en-US" altLang="en-US" sz="3900" b="1" dirty="0" smtClean="0">
                <a:solidFill>
                  <a:srgbClr val="FF0000"/>
                </a:solidFill>
                <a:latin typeface="Times New Roman" pitchFamily="18" charset="0"/>
                <a:cs typeface="Times New Roman" pitchFamily="18" charset="0"/>
              </a:rPr>
              <a:t> </a:t>
            </a:r>
            <a:r>
              <a:rPr lang="en-US" altLang="en-US" sz="3900" b="1" dirty="0" err="1" smtClean="0">
                <a:solidFill>
                  <a:srgbClr val="FF0000"/>
                </a:solidFill>
                <a:latin typeface="Times New Roman" pitchFamily="18" charset="0"/>
                <a:cs typeface="Times New Roman" pitchFamily="18" charset="0"/>
              </a:rPr>
              <a:t>bạn</a:t>
            </a:r>
            <a:r>
              <a:rPr lang="en-US" altLang="en-US" sz="3900" b="1" dirty="0" smtClean="0">
                <a:solidFill>
                  <a:srgbClr val="FF0000"/>
                </a:solidFill>
                <a:latin typeface="Times New Roman" pitchFamily="18" charset="0"/>
                <a:cs typeface="Times New Roman" pitchFamily="18" charset="0"/>
              </a:rPr>
              <a:t> </a:t>
            </a:r>
            <a:r>
              <a:rPr lang="en-US" altLang="en-US" sz="3900" b="1" dirty="0" err="1" smtClean="0">
                <a:solidFill>
                  <a:srgbClr val="FF0000"/>
                </a:solidFill>
                <a:latin typeface="Times New Roman" pitchFamily="18" charset="0"/>
                <a:cs typeface="Times New Roman" pitchFamily="18" charset="0"/>
              </a:rPr>
              <a:t>cùng</a:t>
            </a:r>
            <a:r>
              <a:rPr lang="en-US" altLang="en-US" sz="3900" b="1" dirty="0" smtClean="0">
                <a:solidFill>
                  <a:srgbClr val="FF0000"/>
                </a:solidFill>
                <a:latin typeface="Times New Roman" pitchFamily="18" charset="0"/>
                <a:cs typeface="Times New Roman" pitchFamily="18" charset="0"/>
              </a:rPr>
              <a:t> </a:t>
            </a:r>
            <a:r>
              <a:rPr lang="en-US" altLang="en-US" sz="3900" b="1" dirty="0" err="1" smtClean="0">
                <a:solidFill>
                  <a:srgbClr val="FF0000"/>
                </a:solidFill>
                <a:latin typeface="Times New Roman" pitchFamily="18" charset="0"/>
                <a:cs typeface="Times New Roman" pitchFamily="18" charset="0"/>
              </a:rPr>
              <a:t>tiến</a:t>
            </a:r>
            <a:r>
              <a:rPr lang="en-US" altLang="en-US" sz="3900" b="1" dirty="0" smtClean="0">
                <a:solidFill>
                  <a:srgbClr val="FF0000"/>
                </a:solidFill>
                <a:latin typeface="Times New Roman" pitchFamily="18" charset="0"/>
                <a:cs typeface="Times New Roman" pitchFamily="18" charset="0"/>
              </a:rPr>
              <a:t> (2 </a:t>
            </a:r>
            <a:r>
              <a:rPr lang="en-US" altLang="en-US" sz="3900" b="1" dirty="0" err="1">
                <a:solidFill>
                  <a:srgbClr val="FF0000"/>
                </a:solidFill>
                <a:latin typeface="Times New Roman" pitchFamily="18" charset="0"/>
                <a:cs typeface="Times New Roman" pitchFamily="18" charset="0"/>
              </a:rPr>
              <a:t>phút</a:t>
            </a:r>
            <a:r>
              <a:rPr lang="en-US" altLang="en-US" sz="3900" b="1" dirty="0">
                <a:solidFill>
                  <a:srgbClr val="FF0000"/>
                </a:solidFill>
                <a:latin typeface="Times New Roman" pitchFamily="18" charset="0"/>
                <a:cs typeface="Times New Roman" pitchFamily="18" charset="0"/>
              </a:rPr>
              <a:t>)</a:t>
            </a:r>
          </a:p>
        </p:txBody>
      </p:sp>
      <p:sp>
        <p:nvSpPr>
          <p:cNvPr id="14343" name="TextBox 2"/>
          <p:cNvSpPr txBox="1">
            <a:spLocks noChangeArrowheads="1"/>
          </p:cNvSpPr>
          <p:nvPr/>
        </p:nvSpPr>
        <p:spPr bwMode="auto">
          <a:xfrm>
            <a:off x="3556130" y="4953000"/>
            <a:ext cx="7619611" cy="386908"/>
          </a:xfrm>
          <a:prstGeom prst="rect">
            <a:avLst/>
          </a:prstGeom>
          <a:noFill/>
          <a:ln w="9525">
            <a:noFill/>
            <a:miter lim="800000"/>
            <a:headEnd/>
            <a:tailEnd/>
          </a:ln>
        </p:spPr>
        <p:txBody>
          <a:bodyPr lIns="108846" tIns="54423" rIns="108846" bIns="54423">
            <a:spAutoFit/>
          </a:bodyPr>
          <a:lstStyle/>
          <a:p>
            <a:pPr eaLnBrk="1" hangingPunct="1"/>
            <a:endParaRPr lang="en-US" altLang="en-US"/>
          </a:p>
        </p:txBody>
      </p:sp>
      <p:sp>
        <p:nvSpPr>
          <p:cNvPr id="14344" name="TextBox 22"/>
          <p:cNvSpPr txBox="1">
            <a:spLocks noChangeArrowheads="1"/>
          </p:cNvSpPr>
          <p:nvPr/>
        </p:nvSpPr>
        <p:spPr bwMode="auto">
          <a:xfrm>
            <a:off x="8534711" y="5664398"/>
            <a:ext cx="305033" cy="386908"/>
          </a:xfrm>
          <a:prstGeom prst="rect">
            <a:avLst/>
          </a:prstGeom>
          <a:noFill/>
          <a:ln w="9525">
            <a:noFill/>
            <a:miter lim="800000"/>
            <a:headEnd/>
            <a:tailEnd/>
          </a:ln>
        </p:spPr>
        <p:txBody>
          <a:bodyPr lIns="108846" tIns="54423" rIns="108846" bIns="54423">
            <a:spAutoFit/>
          </a:bodyPr>
          <a:lstStyle/>
          <a:p>
            <a:pPr eaLnBrk="1" hangingPunct="1"/>
            <a:endParaRPr lang="en-US" altLang="en-US"/>
          </a:p>
        </p:txBody>
      </p:sp>
      <p:sp>
        <p:nvSpPr>
          <p:cNvPr id="2" name="TextBox 1"/>
          <p:cNvSpPr txBox="1">
            <a:spLocks noChangeArrowheads="1"/>
          </p:cNvSpPr>
          <p:nvPr/>
        </p:nvSpPr>
        <p:spPr bwMode="auto">
          <a:xfrm>
            <a:off x="3182619" y="5357813"/>
            <a:ext cx="4706230" cy="581488"/>
          </a:xfrm>
          <a:prstGeom prst="rect">
            <a:avLst/>
          </a:prstGeom>
          <a:noFill/>
          <a:ln w="9525">
            <a:noFill/>
            <a:miter lim="800000"/>
            <a:headEnd/>
            <a:tailEnd/>
          </a:ln>
        </p:spPr>
        <p:txBody>
          <a:bodyPr lIns="88185" tIns="44092" rIns="88185" bIns="44092">
            <a:spAutoFit/>
          </a:bodyPr>
          <a:lstStyle/>
          <a:p>
            <a:pPr eaLnBrk="1" hangingPunct="1"/>
            <a:r>
              <a:rPr lang="en-US" altLang="en-US" sz="3100" b="1" dirty="0">
                <a:solidFill>
                  <a:srgbClr val="CC0000"/>
                </a:solidFill>
                <a:latin typeface="Times New Roman" pitchFamily="18" charset="0"/>
                <a:cs typeface="Times New Roman" pitchFamily="18" charset="0"/>
              </a:rPr>
              <a:t> </a:t>
            </a:r>
            <a:r>
              <a:rPr lang="en-US" altLang="en-US" sz="3100" b="1" dirty="0" err="1">
                <a:solidFill>
                  <a:srgbClr val="CC0000"/>
                </a:solidFill>
                <a:latin typeface="Times New Roman" pitchFamily="18" charset="0"/>
                <a:cs typeface="Times New Roman" pitchFamily="18" charset="0"/>
              </a:rPr>
              <a:t>Nghệ</a:t>
            </a:r>
            <a:r>
              <a:rPr lang="en-US" altLang="en-US" sz="3100" b="1" dirty="0">
                <a:solidFill>
                  <a:srgbClr val="CC0000"/>
                </a:solidFill>
                <a:latin typeface="Times New Roman" pitchFamily="18" charset="0"/>
                <a:cs typeface="Times New Roman" pitchFamily="18" charset="0"/>
              </a:rPr>
              <a:t> </a:t>
            </a:r>
            <a:r>
              <a:rPr lang="en-US" altLang="en-US" sz="3100" b="1" dirty="0" err="1">
                <a:solidFill>
                  <a:srgbClr val="CC0000"/>
                </a:solidFill>
                <a:latin typeface="Times New Roman" pitchFamily="18" charset="0"/>
                <a:cs typeface="Times New Roman" pitchFamily="18" charset="0"/>
              </a:rPr>
              <a:t>thuật</a:t>
            </a:r>
            <a:r>
              <a:rPr lang="en-US" altLang="en-US" sz="3100" b="1" dirty="0">
                <a:solidFill>
                  <a:srgbClr val="CC0000"/>
                </a:solidFill>
                <a:latin typeface="Times New Roman" pitchFamily="18" charset="0"/>
                <a:cs typeface="Times New Roman" pitchFamily="18" charset="0"/>
              </a:rPr>
              <a:t> </a:t>
            </a:r>
            <a:r>
              <a:rPr lang="en-US" altLang="en-US" sz="3100" b="1" dirty="0" err="1">
                <a:solidFill>
                  <a:srgbClr val="CC0000"/>
                </a:solidFill>
                <a:latin typeface="Times New Roman" pitchFamily="18" charset="0"/>
                <a:cs typeface="Times New Roman" pitchFamily="18" charset="0"/>
              </a:rPr>
              <a:t>đòn</a:t>
            </a:r>
            <a:r>
              <a:rPr lang="en-US" altLang="en-US" sz="3100" b="1" dirty="0">
                <a:solidFill>
                  <a:srgbClr val="CC0000"/>
                </a:solidFill>
                <a:latin typeface="Times New Roman" pitchFamily="18" charset="0"/>
                <a:cs typeface="Times New Roman" pitchFamily="18" charset="0"/>
              </a:rPr>
              <a:t> </a:t>
            </a:r>
            <a:r>
              <a:rPr lang="en-US" altLang="en-US" sz="3100" b="1" dirty="0" err="1">
                <a:solidFill>
                  <a:srgbClr val="CC0000"/>
                </a:solidFill>
                <a:latin typeface="Times New Roman" pitchFamily="18" charset="0"/>
                <a:cs typeface="Times New Roman" pitchFamily="18" charset="0"/>
              </a:rPr>
              <a:t>bẩy</a:t>
            </a:r>
            <a:endParaRPr lang="en-US" altLang="en-US" sz="3100" b="1" dirty="0">
              <a:solidFill>
                <a:srgbClr val="CC0000"/>
              </a:solidFill>
              <a:latin typeface="Times New Roman" pitchFamily="18" charset="0"/>
              <a:cs typeface="Times New Roman" pitchFamily="18" charset="0"/>
            </a:endParaRPr>
          </a:p>
        </p:txBody>
      </p:sp>
      <p:sp>
        <p:nvSpPr>
          <p:cNvPr id="3" name="Right Arrow 2"/>
          <p:cNvSpPr/>
          <p:nvPr/>
        </p:nvSpPr>
        <p:spPr>
          <a:xfrm>
            <a:off x="3033215" y="5000625"/>
            <a:ext cx="4855634" cy="1241227"/>
          </a:xfrm>
          <a:prstGeom prst="rightArrow">
            <a:avLst/>
          </a:prstGeom>
          <a:noFill/>
          <a:ln>
            <a:solidFill>
              <a:srgbClr val="00642D"/>
            </a:solidFill>
          </a:ln>
        </p:spPr>
        <p:style>
          <a:lnRef idx="2">
            <a:schemeClr val="accent1">
              <a:shade val="50000"/>
            </a:schemeClr>
          </a:lnRef>
          <a:fillRef idx="1">
            <a:schemeClr val="accent1"/>
          </a:fillRef>
          <a:effectRef idx="0">
            <a:schemeClr val="accent1"/>
          </a:effectRef>
          <a:fontRef idx="minor">
            <a:schemeClr val="lt1"/>
          </a:fontRef>
        </p:style>
        <p:txBody>
          <a:bodyPr lIns="88185" tIns="44092" rIns="88185" bIns="44092" anchor="ctr"/>
          <a:lstStyle/>
          <a:p>
            <a:pPr algn="ctr" eaLnBrk="1" hangingPunct="1">
              <a:defRPr/>
            </a:pPr>
            <a:endParaRPr lang="en-US">
              <a:solidFill>
                <a:srgbClr val="007E39"/>
              </a:solidFill>
            </a:endParaRPr>
          </a:p>
        </p:txBody>
      </p:sp>
      <p:sp>
        <p:nvSpPr>
          <p:cNvPr id="11" name="Rectangle 10"/>
          <p:cNvSpPr/>
          <p:nvPr/>
        </p:nvSpPr>
        <p:spPr>
          <a:xfrm>
            <a:off x="2505892" y="567647"/>
            <a:ext cx="6096000" cy="5016758"/>
          </a:xfrm>
          <a:prstGeom prst="rect">
            <a:avLst/>
          </a:prstGeom>
          <a:solidFill>
            <a:schemeClr val="accent2">
              <a:lumMod val="20000"/>
              <a:lumOff val="80000"/>
            </a:schemeClr>
          </a:solidFill>
          <a:ln w="28575">
            <a:solidFill>
              <a:schemeClr val="bg2">
                <a:lumMod val="25000"/>
              </a:schemeClr>
            </a:solidFill>
            <a:prstDash val="dash"/>
          </a:ln>
        </p:spPr>
        <p:txBody>
          <a:bodyPr>
            <a:spAutoFit/>
          </a:bodyPr>
          <a:lstStyle/>
          <a:p>
            <a:pPr lvl="0" algn="just" defTabSz="457200" fontAlgn="base">
              <a:spcBef>
                <a:spcPct val="0"/>
              </a:spcBef>
              <a:spcAft>
                <a:spcPct val="0"/>
              </a:spcAft>
              <a:defRPr/>
            </a:pPr>
            <a:r>
              <a:rPr lang="en-US" altLang="en-US" sz="4000" dirty="0" smtClean="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Miêu</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tả</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Thúy</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Vân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trước</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để</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làm</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nổi</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bật</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vẻ</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đẹp</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của</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Thúy</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Kiều</a:t>
            </a:r>
            <a:r>
              <a:rPr lang="en-US" altLang="en-US" sz="4000" dirty="0">
                <a:solidFill>
                  <a:prstClr val="black"/>
                </a:solidFill>
                <a:latin typeface="Times New Roman" pitchFamily="18" charset="0"/>
                <a:cs typeface="Times New Roman" pitchFamily="18" charset="0"/>
              </a:rPr>
              <a:t>.</a:t>
            </a:r>
          </a:p>
          <a:p>
            <a:pPr lvl="0" algn="just" defTabSz="457200" fontAlgn="base">
              <a:spcBef>
                <a:spcPct val="0"/>
              </a:spcBef>
              <a:spcAft>
                <a:spcPct val="0"/>
              </a:spcAft>
              <a:defRPr/>
            </a:pP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Chỉ</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dùng</a:t>
            </a:r>
            <a:r>
              <a:rPr lang="en-US" altLang="en-US" sz="4000" dirty="0">
                <a:solidFill>
                  <a:prstClr val="black"/>
                </a:solidFill>
                <a:latin typeface="Times New Roman" pitchFamily="18" charset="0"/>
                <a:cs typeface="Times New Roman" pitchFamily="18" charset="0"/>
              </a:rPr>
              <a:t> 4 </a:t>
            </a:r>
            <a:r>
              <a:rPr lang="en-US" altLang="en-US" sz="4000" dirty="0" err="1">
                <a:solidFill>
                  <a:prstClr val="black"/>
                </a:solidFill>
                <a:latin typeface="Times New Roman" pitchFamily="18" charset="0"/>
                <a:cs typeface="Times New Roman" pitchFamily="18" charset="0"/>
              </a:rPr>
              <a:t>câu</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để</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tả</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Vân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dùng</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đến</a:t>
            </a:r>
            <a:r>
              <a:rPr lang="en-US" altLang="en-US" sz="4000" dirty="0">
                <a:solidFill>
                  <a:prstClr val="black"/>
                </a:solidFill>
                <a:latin typeface="Times New Roman" pitchFamily="18" charset="0"/>
                <a:cs typeface="Times New Roman" pitchFamily="18" charset="0"/>
              </a:rPr>
              <a:t> 12 </a:t>
            </a:r>
            <a:r>
              <a:rPr lang="en-US" altLang="en-US" sz="4000" dirty="0" err="1">
                <a:solidFill>
                  <a:prstClr val="black"/>
                </a:solidFill>
                <a:latin typeface="Times New Roman" pitchFamily="18" charset="0"/>
                <a:cs typeface="Times New Roman" pitchFamily="18" charset="0"/>
              </a:rPr>
              <a:t>câu</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để</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tả</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Kiều</a:t>
            </a:r>
            <a:r>
              <a:rPr lang="en-US" altLang="en-US" sz="4000" dirty="0">
                <a:solidFill>
                  <a:prstClr val="black"/>
                </a:solidFill>
                <a:latin typeface="Times New Roman" pitchFamily="18" charset="0"/>
                <a:cs typeface="Times New Roman" pitchFamily="18" charset="0"/>
              </a:rPr>
              <a:t>.</a:t>
            </a:r>
          </a:p>
          <a:p>
            <a:pPr lvl="0" algn="just" defTabSz="457200" fontAlgn="base">
              <a:spcBef>
                <a:spcPct val="0"/>
              </a:spcBef>
              <a:spcAft>
                <a:spcPct val="0"/>
              </a:spcAft>
              <a:defRPr/>
            </a:pP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Vẻ</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đẹp</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của</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Vân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chủ</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yếu</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là</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ngoại</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hình</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còn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Kiều</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là</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cả</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nhan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sắc</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tài</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năng</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tâm</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hồn</a:t>
            </a:r>
            <a:r>
              <a:rPr lang="en-US" altLang="en-US" sz="4000" dirty="0">
                <a:solidFill>
                  <a:prstClr val="black"/>
                </a:solidFill>
                <a:latin typeface="Times New Roman" pitchFamily="18" charset="0"/>
                <a:cs typeface="Times New Roman"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86"/>
                                        </p:tgtEl>
                                        <p:attrNameLst>
                                          <p:attrName>style.visibility</p:attrName>
                                        </p:attrNameLst>
                                      </p:cBhvr>
                                      <p:to>
                                        <p:strVal val="visible"/>
                                      </p:to>
                                    </p:set>
                                    <p:animEffect transition="in" filter="checkerboard(across)">
                                      <p:cBhvr>
                                        <p:cTn id="7" dur="500"/>
                                        <p:tgtEl>
                                          <p:spTgt spid="706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680"/>
                                        </p:tgtEl>
                                        <p:attrNameLst>
                                          <p:attrName>style.visibility</p:attrName>
                                        </p:attrNameLst>
                                      </p:cBhvr>
                                      <p:to>
                                        <p:strVal val="visible"/>
                                      </p:to>
                                    </p:set>
                                    <p:animEffect transition="in" filter="checkerboard(across)">
                                      <p:cBhvr>
                                        <p:cTn id="12" dur="500"/>
                                        <p:tgtEl>
                                          <p:spTgt spid="706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xEl>
                                              <p:charRg st="4294967295" end="4294967295"/>
                                            </p:txEl>
                                          </p:spTgt>
                                        </p:tgtEl>
                                        <p:attrNameLst>
                                          <p:attrName>style.visibility</p:attrName>
                                        </p:attrNameLst>
                                      </p:cBhvr>
                                      <p:to>
                                        <p:strVal val="visible"/>
                                      </p:to>
                                    </p:set>
                                    <p:animEffect transition="in" filter="blinds(horizontal)">
                                      <p:cBhvr>
                                        <p:cTn id="17" dur="500"/>
                                        <p:tgtEl>
                                          <p:spTgt spid="11">
                                            <p:txEl>
                                              <p:char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0681"/>
                                        </p:tgtEl>
                                        <p:attrNameLst>
                                          <p:attrName>style.visibility</p:attrName>
                                        </p:attrNameLst>
                                      </p:cBhvr>
                                      <p:to>
                                        <p:strVal val="visible"/>
                                      </p:to>
                                    </p:set>
                                    <p:animEffect transition="in" filter="checkerboard(across)">
                                      <p:cBhvr>
                                        <p:cTn id="22" dur="500"/>
                                        <p:tgtEl>
                                          <p:spTgt spid="7068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0" grpId="0"/>
      <p:bldP spid="70681" grpId="0"/>
      <p:bldP spid="70686" grpId="0"/>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卡通可愛卡通漫畫可愛人物, 卡通插畫, 可愛人物, 可愛素材，PSD格式圖案和PNG圖片免費下載"/>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89941" l="9961" r="89941"/>
                    </a14:imgEffect>
                  </a14:imgLayer>
                </a14:imgProps>
              </a:ext>
              <a:ext uri="{28A0092B-C50C-407E-A947-70E740481C1C}">
                <a14:useLocalDpi xmlns:a14="http://schemas.microsoft.com/office/drawing/2010/main" xmlns="" val="0"/>
              </a:ext>
            </a:extLst>
          </a:blip>
          <a:srcRect/>
          <a:stretch>
            <a:fillRect/>
          </a:stretch>
        </p:blipFill>
        <p:spPr bwMode="auto">
          <a:xfrm>
            <a:off x="8079128" y="1335369"/>
            <a:ext cx="6147403" cy="61474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870095" y="-154427"/>
            <a:ext cx="10515600" cy="1325563"/>
          </a:xfrm>
        </p:spPr>
        <p:txBody>
          <a:bodyPr>
            <a:normAutofit/>
          </a:bodyPr>
          <a:lstStyle/>
          <a:p>
            <a:pPr algn="ctr"/>
            <a:r>
              <a:rPr lang="vi-VN" b="1" dirty="0" smtClean="0">
                <a:solidFill>
                  <a:srgbClr val="FF0000"/>
                </a:solidFill>
                <a:cs typeface="Times New Roman" panose="02020603050405020304" pitchFamily="18" charset="0"/>
              </a:rPr>
              <a:t>2. Vẻ đẹp của Thúy </a:t>
            </a:r>
            <a:r>
              <a:rPr lang="en-US" b="1" dirty="0" err="1" smtClean="0">
                <a:solidFill>
                  <a:srgbClr val="FF0000"/>
                </a:solidFill>
                <a:latin typeface="Times New Roman" pitchFamily="18" charset="0"/>
                <a:cs typeface="Times New Roman" pitchFamily="18" charset="0"/>
              </a:rPr>
              <a:t>Kiều</a:t>
            </a:r>
            <a:endParaRPr lang="en-US" b="1" dirty="0">
              <a:solidFill>
                <a:srgbClr val="FF0000"/>
              </a:solidFill>
              <a:latin typeface="Times New Roman" pitchFamily="18" charset="0"/>
              <a:cs typeface="Times New Roman" pitchFamily="18" charset="0"/>
            </a:endParaRPr>
          </a:p>
        </p:txBody>
      </p:sp>
      <p:sp>
        <p:nvSpPr>
          <p:cNvPr id="6" name="Rectangle 5"/>
          <p:cNvSpPr/>
          <p:nvPr/>
        </p:nvSpPr>
        <p:spPr>
          <a:xfrm>
            <a:off x="0" y="1613647"/>
            <a:ext cx="1385047" cy="323095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Vẻ</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đẹp</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nhan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sắc</a:t>
            </a:r>
            <a:endParaRPr lang="en-US" sz="3600" b="1" dirty="0">
              <a:solidFill>
                <a:srgbClr val="0070C0"/>
              </a:solidFill>
              <a:latin typeface="Times New Roman" pitchFamily="18" charset="0"/>
              <a:cs typeface="Times New Roman" pitchFamily="18" charset="0"/>
            </a:endParaRPr>
          </a:p>
        </p:txBody>
      </p:sp>
      <p:sp>
        <p:nvSpPr>
          <p:cNvPr id="12" name="Rectangle 11"/>
          <p:cNvSpPr/>
          <p:nvPr/>
        </p:nvSpPr>
        <p:spPr>
          <a:xfrm>
            <a:off x="1619415" y="850651"/>
            <a:ext cx="8892269" cy="1384995"/>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Bút</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pháp</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ước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lệ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smtClean="0">
                <a:solidFill>
                  <a:prstClr val="black"/>
                </a:solidFill>
                <a:latin typeface="Times New Roman" panose="02020603050405020304" pitchFamily="18" charset="0"/>
                <a:cs typeface="Times New Roman" panose="02020603050405020304" pitchFamily="18" charset="0"/>
              </a:rPr>
              <a:t>Đ</a:t>
            </a:r>
            <a:r>
              <a:rPr lang="vi-VN" altLang="en-US" sz="2800" dirty="0" smtClean="0">
                <a:solidFill>
                  <a:prstClr val="black"/>
                </a:solidFill>
                <a:latin typeface="Times New Roman" panose="02020603050405020304" pitchFamily="18" charset="0"/>
                <a:cs typeface="Times New Roman" panose="02020603050405020304" pitchFamily="18" charset="0"/>
              </a:rPr>
              <a:t>ặ</a:t>
            </a:r>
            <a:r>
              <a:rPr lang="en-US" altLang="en-US" sz="2800" dirty="0" smtClean="0">
                <a:solidFill>
                  <a:prstClr val="black"/>
                </a:solidFill>
                <a:latin typeface="Times New Roman" panose="02020603050405020304" pitchFamily="18" charset="0"/>
                <a:cs typeface="Times New Roman" panose="02020603050405020304" pitchFamily="18" charset="0"/>
              </a:rPr>
              <a:t>c </a:t>
            </a:r>
            <a:r>
              <a:rPr lang="en-US" altLang="en-US" sz="2800" dirty="0" err="1" smtClean="0">
                <a:solidFill>
                  <a:prstClr val="black"/>
                </a:solidFill>
                <a:latin typeface="Times New Roman" panose="02020603050405020304" pitchFamily="18" charset="0"/>
                <a:cs typeface="Times New Roman" panose="02020603050405020304" pitchFamily="18" charset="0"/>
              </a:rPr>
              <a:t>tả</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vi-VN" altLang="en-US" sz="2800" dirty="0" smtClean="0">
                <a:solidFill>
                  <a:prstClr val="black"/>
                </a:solidFill>
                <a:latin typeface="Times New Roman" panose="02020603050405020304" pitchFamily="18" charset="0"/>
                <a:cs typeface="Times New Roman" panose="02020603050405020304" pitchFamily="18" charset="0"/>
              </a:rPr>
              <a:t>đô</a:t>
            </a:r>
            <a:r>
              <a:rPr lang="en-US" altLang="en-US" sz="2800" dirty="0" err="1" smtClean="0">
                <a:solidFill>
                  <a:prstClr val="black"/>
                </a:solidFill>
                <a:latin typeface="Times New Roman" panose="02020603050405020304" pitchFamily="18" charset="0"/>
                <a:cs typeface="Times New Roman" panose="02020603050405020304" pitchFamily="18" charset="0"/>
              </a:rPr>
              <a:t>i</a:t>
            </a:r>
            <a:r>
              <a:rPr lang="en-US" altLang="en-US" sz="2800" dirty="0" smtClean="0">
                <a:solidFill>
                  <a:prstClr val="black"/>
                </a:solidFill>
                <a:latin typeface="Times New Roman" panose="02020603050405020304" pitchFamily="18" charset="0"/>
                <a:cs typeface="Times New Roman" panose="02020603050405020304" pitchFamily="18" charset="0"/>
              </a:rPr>
              <a:t> m</a:t>
            </a:r>
            <a:r>
              <a:rPr lang="vi-VN" altLang="en-US" sz="2800" dirty="0" smtClean="0">
                <a:solidFill>
                  <a:prstClr val="black"/>
                </a:solidFill>
                <a:latin typeface="Times New Roman" panose="02020603050405020304" pitchFamily="18" charset="0"/>
                <a:cs typeface="Times New Roman" panose="02020603050405020304" pitchFamily="18" charset="0"/>
              </a:rPr>
              <a:t>ắ</a:t>
            </a:r>
            <a:r>
              <a:rPr lang="en-US" altLang="en-US" sz="2800" dirty="0" err="1" smtClean="0">
                <a:solidFill>
                  <a:prstClr val="black"/>
                </a:solidFill>
                <a:latin typeface="Times New Roman" panose="02020603050405020304" pitchFamily="18" charset="0"/>
                <a:cs typeface="Times New Roman" panose="02020603050405020304" pitchFamily="18" charset="0"/>
              </a:rPr>
              <a:t>t</a:t>
            </a:r>
            <a:r>
              <a:rPr lang="en-US" altLang="en-US" sz="2800" i="1" dirty="0" err="1" smtClean="0">
                <a:solidFill>
                  <a:prstClr val="black"/>
                </a:solidFill>
                <a:latin typeface="Times New Roman" panose="02020603050405020304" pitchFamily="18" charset="0"/>
                <a:cs typeface="Times New Roman" panose="02020603050405020304" pitchFamily="18" charset="0"/>
              </a:rPr>
              <a:t>“làn</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smtClean="0">
                <a:solidFill>
                  <a:prstClr val="black"/>
                </a:solidFill>
                <a:latin typeface="Times New Roman" panose="02020603050405020304" pitchFamily="18" charset="0"/>
                <a:cs typeface="Times New Roman" panose="02020603050405020304" pitchFamily="18" charset="0"/>
              </a:rPr>
              <a:t>- n</a:t>
            </a:r>
            <a:r>
              <a:rPr lang="vi-VN" altLang="en-US" sz="2800" i="1" dirty="0" smtClean="0">
                <a:solidFill>
                  <a:prstClr val="black"/>
                </a:solidFill>
                <a:latin typeface="Times New Roman" panose="02020603050405020304" pitchFamily="18" charset="0"/>
                <a:cs typeface="Times New Roman" panose="02020603050405020304" pitchFamily="18" charset="0"/>
              </a:rPr>
              <a:t>ướ</a:t>
            </a:r>
            <a:r>
              <a:rPr lang="en-US" altLang="en-US" sz="2800" i="1" dirty="0" smtClean="0">
                <a:solidFill>
                  <a:prstClr val="black"/>
                </a:solidFill>
                <a:latin typeface="Times New Roman" panose="02020603050405020304" pitchFamily="18" charset="0"/>
                <a:cs typeface="Times New Roman" panose="02020603050405020304" pitchFamily="18" charset="0"/>
              </a:rPr>
              <a:t>c </a:t>
            </a:r>
            <a:r>
              <a:rPr lang="en-US" altLang="en-US" sz="2800" i="1" dirty="0" err="1" smtClean="0">
                <a:solidFill>
                  <a:prstClr val="black"/>
                </a:solidFill>
                <a:latin typeface="Times New Roman" panose="02020603050405020304" pitchFamily="18" charset="0"/>
                <a:cs typeface="Times New Roman" panose="02020603050405020304" pitchFamily="18" charset="0"/>
              </a:rPr>
              <a:t>mùa</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thu</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trong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sáng</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lanh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linh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hoạt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nét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xuân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sơn</a:t>
            </a:r>
            <a:r>
              <a:rPr lang="en-US" altLang="en-US" sz="2800" i="1" dirty="0" smtClean="0">
                <a:solidFill>
                  <a:prstClr val="black"/>
                </a:solidFill>
                <a:latin typeface="Times New Roman" panose="02020603050405020304" pitchFamily="18" charset="0"/>
                <a:cs typeface="Times New Roman" panose="02020603050405020304" pitchFamily="18" charset="0"/>
              </a:rPr>
              <a:t>” - </a:t>
            </a:r>
            <a:r>
              <a:rPr lang="en-US" altLang="en-US" sz="2800" i="1" dirty="0" err="1" smtClean="0">
                <a:solidFill>
                  <a:prstClr val="black"/>
                </a:solidFill>
                <a:latin typeface="Times New Roman" panose="02020603050405020304" pitchFamily="18" charset="0"/>
                <a:cs typeface="Times New Roman" panose="02020603050405020304" pitchFamily="18" charset="0"/>
              </a:rPr>
              <a:t>núi</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mùa</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smtClean="0">
                <a:solidFill>
                  <a:prstClr val="black"/>
                </a:solidFill>
                <a:latin typeface="Times New Roman" panose="02020603050405020304" pitchFamily="18" charset="0"/>
                <a:cs typeface="Times New Roman" panose="02020603050405020304" pitchFamily="18" charset="0"/>
              </a:rPr>
              <a:t>xuân</a:t>
            </a:r>
            <a:r>
              <a:rPr lang="en-US" altLang="en-US" sz="2800" i="1" dirty="0" smtClean="0">
                <a:solidFill>
                  <a:prstClr val="black"/>
                </a:solidFill>
                <a:latin typeface="Times New Roman" panose="02020603050405020304" pitchFamily="18" charset="0"/>
                <a:cs typeface="Times New Roman" panose="02020603050405020304" pitchFamily="18" charset="0"/>
              </a:rPr>
              <a:t>-</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đôi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lông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mày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tú</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605969" y="3686540"/>
            <a:ext cx="8892269" cy="954107"/>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Nhân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a:t>
            </a:r>
            <a:r>
              <a:rPr lang="en-US" altLang="en-US" sz="2800" i="1" dirty="0" smtClean="0">
                <a:solidFill>
                  <a:prstClr val="black"/>
                </a:solidFill>
                <a:latin typeface="Times New Roman" panose="02020603050405020304" pitchFamily="18" charset="0"/>
                <a:cs typeface="Times New Roman" panose="02020603050405020304" pitchFamily="18" charset="0"/>
              </a:rPr>
              <a:t>“</a:t>
            </a:r>
            <a:r>
              <a:rPr lang="en-US" altLang="en-US" sz="2800" i="1" dirty="0" err="1" smtClean="0">
                <a:solidFill>
                  <a:prstClr val="black"/>
                </a:solidFill>
                <a:latin typeface="Times New Roman" panose="02020603050405020304" pitchFamily="18" charset="0"/>
                <a:cs typeface="Times New Roman" panose="02020603050405020304" pitchFamily="18" charset="0"/>
              </a:rPr>
              <a:t>hoa</a:t>
            </a:r>
            <a:r>
              <a:rPr lang="en-US" altLang="en-US" sz="2800" i="1" dirty="0" smtClean="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ghen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liễu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hờn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cũng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ghen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ghét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kị</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Kiều</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605968" y="4885506"/>
            <a:ext cx="8892269" cy="954107"/>
          </a:xfrm>
          <a:prstGeom prst="rect">
            <a:avLst/>
          </a:prstGeom>
          <a:solidFill>
            <a:schemeClr val="accent6">
              <a:lumMod val="60000"/>
              <a:lumOff val="4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Thành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ngữ</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nước</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thành</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1489275" y="2103447"/>
            <a:ext cx="9008962" cy="1384995"/>
          </a:xfrm>
          <a:prstGeom prst="rect">
            <a:avLst/>
          </a:prstGeom>
        </p:spPr>
        <p:txBody>
          <a:bodyPr wrap="square">
            <a:spAutoFit/>
          </a:bodyPr>
          <a:lstStyle/>
          <a:p>
            <a:pPr lvl="0" algn="just" defTabSz="457200" fontAlgn="base">
              <a:spcBef>
                <a:spcPct val="0"/>
              </a:spcBef>
              <a:spcAft>
                <a:spcPct val="0"/>
              </a:spcAft>
            </a:pPr>
            <a:r>
              <a:rPr lang="en-US" altLang="en-US" sz="2800" i="1"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en-US" altLang="en-US" sz="2800" i="1" dirty="0" smtClean="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Không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nhiều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như</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tập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trung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gợi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vẻ</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đẹp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đôi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mắt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smtClean="0">
                <a:solidFill>
                  <a:srgbClr val="FF0000"/>
                </a:solidFill>
                <a:latin typeface="Times New Roman" panose="02020603050405020304" pitchFamily="18" charset="0"/>
                <a:cs typeface="Times New Roman" panose="02020603050405020304" pitchFamily="18" charset="0"/>
              </a:rPr>
              <a:t>(</a:t>
            </a:r>
            <a:r>
              <a:rPr lang="en-US" altLang="en-US" sz="2800" i="1" dirty="0" err="1" smtClean="0">
                <a:solidFill>
                  <a:srgbClr val="FF0000"/>
                </a:solidFill>
                <a:latin typeface="Times New Roman" panose="02020603050405020304" pitchFamily="18" charset="0"/>
                <a:cs typeface="Times New Roman" panose="02020603050405020304" pitchFamily="18" charset="0"/>
              </a:rPr>
              <a:t>tinh</a:t>
            </a:r>
            <a:r>
              <a:rPr lang="en-US" altLang="en-US" sz="2800" i="1" dirty="0" smtClean="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anh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tâm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và</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trí</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tuệ</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theo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lối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điểm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vẽ</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vật</a:t>
            </a:r>
            <a:r>
              <a:rPr lang="en-US" altLang="en-US" sz="2800" i="1" dirty="0">
                <a:solidFill>
                  <a:srgbClr val="FF0000"/>
                </a:solidFill>
                <a:latin typeface="Times New Roman" panose="02020603050405020304" pitchFamily="18" charset="0"/>
                <a:cs typeface="Times New Roman" panose="02020603050405020304" pitchFamily="18" charset="0"/>
              </a:rPr>
              <a:t>.</a:t>
            </a:r>
          </a:p>
        </p:txBody>
      </p:sp>
      <p:sp>
        <p:nvSpPr>
          <p:cNvPr id="9" name="Text Box 24"/>
          <p:cNvSpPr txBox="1">
            <a:spLocks noChangeArrowheads="1"/>
          </p:cNvSpPr>
          <p:nvPr/>
        </p:nvSpPr>
        <p:spPr bwMode="auto">
          <a:xfrm>
            <a:off x="1694330" y="6136114"/>
            <a:ext cx="5096436" cy="584775"/>
          </a:xfrm>
          <a:prstGeom prst="rect">
            <a:avLst/>
          </a:prstGeom>
          <a:solidFill>
            <a:schemeClr val="accent4">
              <a:lumMod val="40000"/>
              <a:lumOff val="60000"/>
            </a:schemeClr>
          </a:solidFill>
          <a:ln w="9525">
            <a:solidFill>
              <a:schemeClr val="tx1"/>
            </a:solidFill>
            <a:miter lim="800000"/>
            <a:headEnd/>
            <a:tailEnd/>
          </a:ln>
          <a:effectLst/>
        </p:spPr>
        <p:txBody>
          <a:bodyPr wrap="square">
            <a:spAutoFit/>
          </a:bodyPr>
          <a:lstStyle/>
          <a:p>
            <a:pPr>
              <a:spcBef>
                <a:spcPct val="50000"/>
              </a:spcBef>
            </a:pPr>
            <a:r>
              <a:rPr lang="en-US" altLang="en-US" sz="3200" b="1" dirty="0" smtClean="0">
                <a:solidFill>
                  <a:schemeClr val="accent1">
                    <a:lumMod val="50000"/>
                  </a:schemeClr>
                </a:solidFill>
                <a:latin typeface="Times New Roman" pitchFamily="18" charset="0"/>
                <a:sym typeface="Wingdings" pitchFamily="2" charset="2"/>
              </a:rPr>
              <a:t></a:t>
            </a:r>
            <a:r>
              <a:rPr lang="en-US" altLang="en-US" sz="3200" b="1" dirty="0" err="1" smtClean="0">
                <a:solidFill>
                  <a:schemeClr val="accent1">
                    <a:lumMod val="50000"/>
                  </a:schemeClr>
                </a:solidFill>
                <a:latin typeface="Times New Roman" pitchFamily="18" charset="0"/>
              </a:rPr>
              <a:t>Tuyệt</a:t>
            </a:r>
            <a:r>
              <a:rPr lang="en-US" altLang="en-US" sz="3200" b="1" dirty="0" smtClean="0">
                <a:solidFill>
                  <a:schemeClr val="accent1">
                    <a:lumMod val="50000"/>
                  </a:schemeClr>
                </a:solidFill>
                <a:latin typeface="Times New Roman" pitchFamily="18" charset="0"/>
              </a:rPr>
              <a:t> </a:t>
            </a:r>
            <a:r>
              <a:rPr lang="en-US" altLang="en-US" sz="3200" b="1" dirty="0" err="1">
                <a:solidFill>
                  <a:schemeClr val="accent1">
                    <a:lumMod val="50000"/>
                  </a:schemeClr>
                </a:solidFill>
                <a:latin typeface="Times New Roman" pitchFamily="18" charset="0"/>
              </a:rPr>
              <a:t>thế</a:t>
            </a:r>
            <a:r>
              <a:rPr lang="en-US" altLang="en-US" sz="3200" b="1" dirty="0">
                <a:solidFill>
                  <a:schemeClr val="accent1">
                    <a:lumMod val="50000"/>
                  </a:schemeClr>
                </a:solidFill>
                <a:latin typeface="Times New Roman" pitchFamily="18" charset="0"/>
              </a:rPr>
              <a:t> </a:t>
            </a:r>
            <a:r>
              <a:rPr lang="en-US" altLang="en-US" sz="3200" b="1" dirty="0" err="1">
                <a:solidFill>
                  <a:schemeClr val="accent1">
                    <a:lumMod val="50000"/>
                  </a:schemeClr>
                </a:solidFill>
                <a:latin typeface="Times New Roman" pitchFamily="18" charset="0"/>
              </a:rPr>
              <a:t>giai</a:t>
            </a:r>
            <a:r>
              <a:rPr lang="en-US" altLang="en-US" sz="3200" b="1" dirty="0">
                <a:solidFill>
                  <a:schemeClr val="accent1">
                    <a:lumMod val="50000"/>
                  </a:schemeClr>
                </a:solidFill>
                <a:latin typeface="Times New Roman" pitchFamily="18" charset="0"/>
              </a:rPr>
              <a:t> </a:t>
            </a:r>
            <a:r>
              <a:rPr lang="en-US" altLang="en-US" sz="3200" b="1" dirty="0" err="1">
                <a:solidFill>
                  <a:schemeClr val="accent1">
                    <a:lumMod val="50000"/>
                  </a:schemeClr>
                </a:solidFill>
                <a:latin typeface="Times New Roman" pitchFamily="18" charset="0"/>
              </a:rPr>
              <a:t>nhân</a:t>
            </a:r>
            <a:endParaRPr lang="en-US" altLang="en-US" sz="3200" b="1" dirty="0">
              <a:solidFill>
                <a:schemeClr val="accent1">
                  <a:lumMod val="50000"/>
                </a:schemeClr>
              </a:solidFill>
              <a:latin typeface="Times New Roman" pitchFamily="18" charset="0"/>
            </a:endParaRPr>
          </a:p>
        </p:txBody>
      </p:sp>
      <p:pic>
        <p:nvPicPr>
          <p:cNvPr id="10" name="Picture 9" descr="C:\Users\Nga\Desktop\tải xuống.jpg"/>
          <p:cNvPicPr>
            <a:picLocks noChangeAspect="1" noChangeArrowheads="1"/>
          </p:cNvPicPr>
          <p:nvPr/>
        </p:nvPicPr>
        <p:blipFill>
          <a:blip r:embed="rId4" cstate="print"/>
          <a:srcRect/>
          <a:stretch>
            <a:fillRect/>
          </a:stretch>
        </p:blipFill>
        <p:spPr bwMode="auto">
          <a:xfrm>
            <a:off x="1224776" y="0"/>
            <a:ext cx="679132" cy="464234"/>
          </a:xfrm>
          <a:prstGeom prst="rect">
            <a:avLst/>
          </a:prstGeom>
          <a:noFill/>
        </p:spPr>
      </p:pic>
    </p:spTree>
    <p:extLst>
      <p:ext uri="{BB962C8B-B14F-4D97-AF65-F5344CB8AC3E}">
        <p14:creationId xmlns:p14="http://schemas.microsoft.com/office/powerpoint/2010/main" xmlns="" val="55063925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P spid="14" grpId="0" animBg="1"/>
      <p:bldP spid="15"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a:extLst>
              <a:ext uri="{FF2B5EF4-FFF2-40B4-BE49-F238E27FC236}">
                <a16:creationId xmlns="" xmlns:a16="http://schemas.microsoft.com/office/drawing/2014/main" id="{BA0E7A0C-A6A2-4C29-8521-B515DF4DCA1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529" y="0"/>
            <a:ext cx="468788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7FCD656B-863C-415F-9DBB-E96420864609}"/>
              </a:ext>
            </a:extLst>
          </p:cNvPr>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 xmlns:a16="http://schemas.microsoft.com/office/drawing/2014/main" id="{AE1D01D1-10F0-4542-B792-A3BCD7FD6025}"/>
              </a:ext>
            </a:extLst>
          </p:cNvPr>
          <p:cNvSpPr/>
          <p:nvPr/>
        </p:nvSpPr>
        <p:spPr>
          <a:xfrm>
            <a:off x="8810625" y="657224"/>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 xmlns:a16="http://schemas.microsoft.com/office/drawing/2014/main" id="{18154633-5864-40CE-ABE8-37E68113387B}"/>
              </a:ext>
            </a:extLst>
          </p:cNvPr>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rực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rỡ</a:t>
            </a:r>
            <a:r>
              <a:rPr lang="en-US" sz="3000" dirty="0">
                <a:solidFill>
                  <a:schemeClr val="tx1"/>
                </a:solidFill>
                <a:latin typeface="#9Slide03 Arima Madurai Black" panose="00000A00000000000000" pitchFamily="2" charset="0"/>
                <a:cs typeface="#9Slide03 Arima Madurai Black" panose="00000A00000000000000" pitchFamily="2" charset="0"/>
              </a:rPr>
              <a:t>, t</a:t>
            </a:r>
            <a:r>
              <a:rPr lang="vi-VN" sz="3000" dirty="0">
                <a:solidFill>
                  <a:schemeClr val="tx1"/>
                </a:solidFill>
                <a:latin typeface="#9Slide03 Arima Madurai Black" panose="00000A00000000000000" pitchFamily="2" charset="0"/>
                <a:cs typeface="#9Slide03 Arima Madurai Black" panose="00000A00000000000000" pitchFamily="2" charset="0"/>
              </a:rPr>
              <a:t>ư</a:t>
            </a:r>
            <a:r>
              <a:rPr lang="en-US" sz="3000" dirty="0" err="1">
                <a:solidFill>
                  <a:schemeClr val="tx1"/>
                </a:solidFill>
                <a:latin typeface="#9Slide03 Arima Madurai Black" panose="00000A00000000000000" pitchFamily="2" charset="0"/>
                <a:cs typeface="#9Slide03 Arima Madurai Black" panose="00000A00000000000000" pitchFamily="2" charset="0"/>
              </a:rPr>
              <a:t>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thắm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luôn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liền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với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thông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minh</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tài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tâm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hồn</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 xmlns:a16="http://schemas.microsoft.com/office/drawing/2014/main" id="{7515E952-A1FB-453C-9C7B-38DC8672CD0D}"/>
              </a:ext>
            </a:extLst>
          </p:cNvPr>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8E66F54D-D585-4F64-8C47-341A6E72914C}"/>
              </a:ext>
            </a:extLst>
          </p:cNvPr>
          <p:cNvCxnSpPr>
            <a:cxnSpLocks/>
            <a:stCxn id="6" idx="2"/>
            <a:endCxn id="7" idx="0"/>
          </p:cNvCxnSpPr>
          <p:nvPr/>
        </p:nvCxnSpPr>
        <p:spPr>
          <a:xfrm flipH="1">
            <a:off x="8409498" y="3257549"/>
            <a:ext cx="1744152" cy="1066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86372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a:off x="0" y="0"/>
            <a:ext cx="12192000" cy="6858000"/>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TextBox 1">
            <a:extLst>
              <a:ext uri="{FF2B5EF4-FFF2-40B4-BE49-F238E27FC236}">
                <a16:creationId xmlns="" xmlns:a16="http://schemas.microsoft.com/office/drawing/2014/main" id="{2BD1AE2F-2387-40B7-9079-C1052B621021}"/>
              </a:ext>
            </a:extLst>
          </p:cNvPr>
          <p:cNvSpPr txBox="1">
            <a:spLocks noChangeArrowheads="1"/>
          </p:cNvSpPr>
          <p:nvPr/>
        </p:nvSpPr>
        <p:spPr bwMode="auto">
          <a:xfrm flipH="1">
            <a:off x="778069" y="3879296"/>
            <a:ext cx="6767713"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600" dirty="0" smtClean="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Kiều</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tự</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sáng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tác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cung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đàn</a:t>
            </a:r>
            <a:r>
              <a:rPr lang="en-US" altLang="en-US" sz="3600" dirty="0">
                <a:latin typeface="Times New Roman" pitchFamily="18" charset="0"/>
                <a:cs typeface="Times New Roman" pitchFamily="18" charset="0"/>
              </a:rPr>
              <a:t> </a:t>
            </a:r>
            <a:r>
              <a:rPr lang="en-US" altLang="en-US" sz="3600" i="1" dirty="0" err="1">
                <a:latin typeface="Times New Roman" pitchFamily="18" charset="0"/>
                <a:cs typeface="Times New Roman" pitchFamily="18" charset="0"/>
              </a:rPr>
              <a:t>Bạc</a:t>
            </a:r>
            <a:r>
              <a:rPr lang="en-US" altLang="en-US" sz="3600" i="1" dirty="0">
                <a:latin typeface="Times New Roman" pitchFamily="18" charset="0"/>
                <a:cs typeface="Times New Roman" pitchFamily="18" charset="0"/>
              </a:rPr>
              <a:t> </a:t>
            </a:r>
            <a:r>
              <a:rPr lang="en-US" altLang="en-US" sz="3600" i="1" dirty="0" err="1" smtClean="0">
                <a:latin typeface="Times New Roman" pitchFamily="18" charset="0"/>
                <a:cs typeface="Times New Roman" pitchFamily="18" charset="0"/>
              </a:rPr>
              <a:t>mệnh</a:t>
            </a:r>
            <a:r>
              <a:rPr lang="en-US" altLang="en-US" sz="3600" i="1" dirty="0" smtClean="0">
                <a:latin typeface="Times New Roman" pitchFamily="18" charset="0"/>
                <a:cs typeface="Times New Roman" pitchFamily="18" charset="0"/>
              </a:rPr>
              <a:t> </a:t>
            </a:r>
            <a:r>
              <a:rPr lang="en-US" altLang="en-US" sz="3600" i="1" dirty="0" smtClean="0">
                <a:latin typeface="Times New Roman" pitchFamily="18" charset="0"/>
                <a:cs typeface="Times New Roman" pitchFamily="18" charset="0"/>
                <a:sym typeface="Wingdings" pitchFamily="2" charset="2"/>
              </a:rPr>
              <a:t> </a:t>
            </a:r>
            <a:r>
              <a:rPr lang="en-US" altLang="en-US" sz="3600" dirty="0" err="1" smtClean="0">
                <a:latin typeface="Times New Roman" pitchFamily="18" charset="0"/>
                <a:cs typeface="Times New Roman" pitchFamily="18" charset="0"/>
              </a:rPr>
              <a:t>một</a:t>
            </a:r>
            <a:r>
              <a:rPr lang="en-US" altLang="en-US" sz="3600" dirty="0" smtClean="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trái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tim</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sầu</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cảm</a:t>
            </a:r>
            <a:r>
              <a:rPr lang="en-US" altLang="en-US" sz="3600" dirty="0">
                <a:latin typeface="Times New Roman" pitchFamily="18" charset="0"/>
                <a:cs typeface="Times New Roman" pitchFamily="18" charset="0"/>
              </a:rPr>
              <a:t>. </a:t>
            </a:r>
          </a:p>
        </p:txBody>
      </p:sp>
      <p:sp>
        <p:nvSpPr>
          <p:cNvPr id="7" name="TextBox 1">
            <a:extLst>
              <a:ext uri="{FF2B5EF4-FFF2-40B4-BE49-F238E27FC236}">
                <a16:creationId xmlns="" xmlns:a16="http://schemas.microsoft.com/office/drawing/2014/main" id="{2BD1AE2F-2387-40B7-9079-C1052B621021}"/>
              </a:ext>
            </a:extLst>
          </p:cNvPr>
          <p:cNvSpPr txBox="1">
            <a:spLocks noChangeArrowheads="1"/>
          </p:cNvSpPr>
          <p:nvPr/>
        </p:nvSpPr>
        <p:spPr bwMode="auto">
          <a:xfrm flipH="1">
            <a:off x="3451225" y="730489"/>
            <a:ext cx="87407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200" dirty="0" smtClean="0">
                <a:solidFill>
                  <a:srgbClr val="0070C0"/>
                </a:solidFill>
                <a:latin typeface="Times New Roman" pitchFamily="18" charset="0"/>
                <a:cs typeface="Times New Roman" pitchFamily="18" charset="0"/>
              </a:rPr>
              <a:t>-</a:t>
            </a:r>
            <a:r>
              <a:rPr lang="en-US" altLang="en-US" sz="3200" b="1" dirty="0" err="1" smtClean="0">
                <a:solidFill>
                  <a:srgbClr val="0070C0"/>
                </a:solidFill>
                <a:latin typeface="Times New Roman" pitchFamily="18" charset="0"/>
                <a:cs typeface="Times New Roman" pitchFamily="18" charset="0"/>
              </a:rPr>
              <a:t>Liệt</a:t>
            </a:r>
            <a:r>
              <a:rPr lang="en-US" altLang="en-US" sz="3200" b="1" dirty="0" smtClean="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kê</a:t>
            </a:r>
            <a:r>
              <a:rPr lang="en-US" altLang="en-US" sz="3200" b="1" dirty="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Thông</a:t>
            </a:r>
            <a:r>
              <a:rPr lang="en-US" sz="3200" dirty="0" smtClean="0">
                <a:solidFill>
                  <a:srgbClr val="0070C0"/>
                </a:solidFill>
                <a:latin typeface="Times New Roman" pitchFamily="18" charset="0"/>
                <a:cs typeface="Times New Roman" pitchFamily="18" charset="0"/>
              </a:rPr>
              <a:t> minh </a:t>
            </a:r>
            <a:r>
              <a:rPr lang="en-US" sz="3200" dirty="0" err="1" smtClean="0">
                <a:solidFill>
                  <a:srgbClr val="0070C0"/>
                </a:solidFill>
                <a:latin typeface="Times New Roman" pitchFamily="18" charset="0"/>
                <a:cs typeface="Times New Roman" pitchFamily="18" charset="0"/>
              </a:rPr>
              <a:t>bẩm</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sinh</a:t>
            </a:r>
            <a:r>
              <a:rPr lang="en-US" sz="3200" dirty="0" smtClean="0">
                <a:latin typeface="#9Slide03 Arima Madurai" panose="00000500000000000000" pitchFamily="2" charset="0"/>
                <a:cs typeface="#9Slide03 Arima Madurai" panose="00000500000000000000" pitchFamily="2" charset="0"/>
              </a:rPr>
              <a:t>, </a:t>
            </a:r>
            <a:r>
              <a:rPr lang="en-US" sz="3200" dirty="0" err="1" smtClean="0">
                <a:solidFill>
                  <a:srgbClr val="0070C0"/>
                </a:solidFill>
                <a:latin typeface="Times New Roman" pitchFamily="18" charset="0"/>
                <a:cs typeface="Times New Roman" pitchFamily="18" charset="0"/>
              </a:rPr>
              <a:t>t</a:t>
            </a:r>
            <a:r>
              <a:rPr lang="en-US" altLang="en-US" sz="3200" dirty="0" err="1" smtClean="0">
                <a:solidFill>
                  <a:srgbClr val="0070C0"/>
                </a:solidFill>
                <a:latin typeface="Times New Roman" pitchFamily="18" charset="0"/>
                <a:cs typeface="Times New Roman" pitchFamily="18" charset="0"/>
              </a:rPr>
              <a:t>ài</a:t>
            </a:r>
            <a:r>
              <a:rPr lang="en-US" altLang="en-US" sz="3200" dirty="0" smtClean="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cầm</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kì</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thi</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họa</a:t>
            </a:r>
            <a:r>
              <a:rPr lang="en-US" altLang="en-US" sz="3200" dirty="0">
                <a:solidFill>
                  <a:srgbClr val="0070C0"/>
                </a:solidFill>
                <a:latin typeface="Times New Roman" pitchFamily="18" charset="0"/>
                <a:cs typeface="Times New Roman" pitchFamily="18" charset="0"/>
              </a:rPr>
              <a:t> </a:t>
            </a:r>
            <a:r>
              <a:rPr lang="en-US" altLang="en-US" sz="3200" dirty="0" err="1" smtClean="0">
                <a:solidFill>
                  <a:srgbClr val="0070C0"/>
                </a:solidFill>
                <a:latin typeface="Times New Roman" pitchFamily="18" charset="0"/>
                <a:cs typeface="Times New Roman" pitchFamily="18" charset="0"/>
              </a:rPr>
              <a:t>đạt</a:t>
            </a:r>
            <a:r>
              <a:rPr lang="en-US" altLang="en-US" sz="3200" dirty="0" smtClean="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mức</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lí</a:t>
            </a:r>
            <a:r>
              <a:rPr lang="en-US" altLang="en-US" sz="3200" dirty="0">
                <a:solidFill>
                  <a:srgbClr val="0070C0"/>
                </a:solidFill>
                <a:latin typeface="Times New Roman" pitchFamily="18" charset="0"/>
                <a:cs typeface="Times New Roman" pitchFamily="18" charset="0"/>
              </a:rPr>
              <a:t> </a:t>
            </a:r>
            <a:r>
              <a:rPr lang="en-US" altLang="en-US" sz="3200" dirty="0" err="1" smtClean="0">
                <a:solidFill>
                  <a:srgbClr val="0070C0"/>
                </a:solidFill>
                <a:latin typeface="Times New Roman" pitchFamily="18" charset="0"/>
                <a:cs typeface="Times New Roman" pitchFamily="18" charset="0"/>
              </a:rPr>
              <a:t>tưởng</a:t>
            </a:r>
            <a:endParaRPr lang="en-US" altLang="en-US" sz="3200" i="1" dirty="0">
              <a:solidFill>
                <a:srgbClr val="0070C0"/>
              </a:solidFill>
              <a:latin typeface="Times New Roman" pitchFamily="18" charset="0"/>
              <a:cs typeface="Times New Roman" pitchFamily="18" charset="0"/>
            </a:endParaRPr>
          </a:p>
        </p:txBody>
      </p:sp>
      <p:pic>
        <p:nvPicPr>
          <p:cNvPr id="9" name="Picture 2" descr="Simple Musical Instrumentsรูป png, เวกเตอร์, PSD,  และไอคอนสำหรับการดาวน์โหลดฟรี | pngtree"/>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7233051" y="3063862"/>
            <a:ext cx="1480766" cy="148076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0" name="Picture 2" descr="Chinese Chess Board Picture, Chinese Chess Board, Bamboo Shading, Fresh  Nature PNG and Vector with Transparent Background for Free Download"/>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8458948" y="3191315"/>
            <a:ext cx="1225863" cy="1225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ốn sách câu chuyện cổ Tích Clip nghệ thuật - Cuốn sách png tải về - Miễn  phí trong suốt Màu Xanh png Tải về."/>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625" b="100000" l="0" r="100000"/>
                    </a14:imgEffect>
                  </a14:imgLayer>
                </a14:imgProps>
              </a:ext>
              <a:ext uri="{28A0092B-C50C-407E-A947-70E740481C1C}">
                <a14:useLocalDpi xmlns:a14="http://schemas.microsoft.com/office/drawing/2010/main" xmlns="" val="0"/>
              </a:ext>
            </a:extLst>
          </a:blip>
          <a:srcRect/>
          <a:stretch>
            <a:fillRect/>
          </a:stretch>
        </p:blipFill>
        <p:spPr bwMode="auto">
          <a:xfrm>
            <a:off x="9745412" y="3259373"/>
            <a:ext cx="1534795" cy="818557"/>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Hình ảnh Bút Png Yếu Tố Vector, Bút Vẽ Vector, Văn Phòng Phẩm, Gỗ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2833" b="90000" l="7667" r="90000"/>
                    </a14:imgEffect>
                  </a14:imgLayer>
                </a14:imgProps>
              </a:ext>
              <a:ext uri="{28A0092B-C50C-407E-A947-70E740481C1C}">
                <a14:useLocalDpi xmlns:a14="http://schemas.microsoft.com/office/drawing/2010/main" xmlns="" val="0"/>
              </a:ext>
            </a:extLst>
          </a:blip>
          <a:srcRect/>
          <a:stretch>
            <a:fillRect/>
          </a:stretch>
        </p:blipFill>
        <p:spPr bwMode="auto">
          <a:xfrm>
            <a:off x="11036935" y="3268540"/>
            <a:ext cx="1155065" cy="115506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Pentagon 9"/>
          <p:cNvSpPr/>
          <p:nvPr/>
        </p:nvSpPr>
        <p:spPr>
          <a:xfrm>
            <a:off x="0" y="0"/>
            <a:ext cx="4770120" cy="730489"/>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bg1"/>
                </a:solidFill>
                <a:latin typeface="Times New Roman" pitchFamily="18" charset="0"/>
                <a:cs typeface="Times New Roman" pitchFamily="18" charset="0"/>
              </a:rPr>
              <a:t>Vẻ</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đẹp</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tài</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năng</a:t>
            </a:r>
            <a:endParaRPr lang="en-US" sz="4400" dirty="0">
              <a:solidFill>
                <a:schemeClr val="bg1"/>
              </a:solidFill>
              <a:latin typeface="Times New Roman" pitchFamily="18" charset="0"/>
              <a:cs typeface="Times New Roman" pitchFamily="18" charset="0"/>
            </a:endParaRPr>
          </a:p>
        </p:txBody>
      </p:sp>
      <p:sp>
        <p:nvSpPr>
          <p:cNvPr id="14" name="Pentagon 13"/>
          <p:cNvSpPr/>
          <p:nvPr/>
        </p:nvSpPr>
        <p:spPr>
          <a:xfrm rot="5400000">
            <a:off x="-2019816" y="2759402"/>
            <a:ext cx="4770120" cy="730489"/>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bg1"/>
                </a:solidFill>
                <a:latin typeface="Times New Roman" pitchFamily="18" charset="0"/>
                <a:cs typeface="Times New Roman" pitchFamily="18" charset="0"/>
              </a:rPr>
              <a:t>Vẻ</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đẹp</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tâm</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hồn</a:t>
            </a:r>
            <a:endParaRPr lang="en-US" sz="4400" dirty="0">
              <a:solidFill>
                <a:schemeClr val="bg1"/>
              </a:solidFill>
              <a:latin typeface="Times New Roman" pitchFamily="18" charset="0"/>
              <a:cs typeface="Times New Roman" pitchFamily="18" charset="0"/>
            </a:endParaRPr>
          </a:p>
        </p:txBody>
      </p:sp>
      <p:sp>
        <p:nvSpPr>
          <p:cNvPr id="15" name="TextBox 1">
            <a:extLst>
              <a:ext uri="{FF2B5EF4-FFF2-40B4-BE49-F238E27FC236}">
                <a16:creationId xmlns="" xmlns:a16="http://schemas.microsoft.com/office/drawing/2014/main" id="{2BD1AE2F-2387-40B7-9079-C1052B621021}"/>
              </a:ext>
            </a:extLst>
          </p:cNvPr>
          <p:cNvSpPr txBox="1">
            <a:spLocks noChangeArrowheads="1"/>
          </p:cNvSpPr>
          <p:nvPr/>
        </p:nvSpPr>
        <p:spPr bwMode="auto">
          <a:xfrm flipH="1">
            <a:off x="147974" y="5550390"/>
            <a:ext cx="1165854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000" b="1" i="1" dirty="0" smtClean="0">
                <a:solidFill>
                  <a:srgbClr val="FF0000"/>
                </a:solidFill>
                <a:latin typeface="Times New Roman" pitchFamily="18" charset="0"/>
                <a:cs typeface="Times New Roman" pitchFamily="18" charset="0"/>
              </a:rPr>
              <a:t>=&gt; </a:t>
            </a:r>
            <a:r>
              <a:rPr lang="en-US" altLang="en-US" sz="3000" b="1" i="1" dirty="0" err="1" smtClean="0">
                <a:solidFill>
                  <a:srgbClr val="FF0000"/>
                </a:solidFill>
                <a:latin typeface="Times New Roman" pitchFamily="18" charset="0"/>
                <a:cs typeface="Times New Roman" pitchFamily="18" charset="0"/>
              </a:rPr>
              <a:t>Vẻ</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đẹp</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của</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Kiều</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là</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sự</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kết</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hợp</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cả</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tài</a:t>
            </a:r>
            <a:r>
              <a:rPr lang="en-US" altLang="en-US" sz="3000" b="1" i="1" dirty="0" smtClean="0">
                <a:solidFill>
                  <a:srgbClr val="FF0000"/>
                </a:solidFill>
                <a:latin typeface="Times New Roman" pitchFamily="18" charset="0"/>
                <a:cs typeface="Times New Roman" pitchFamily="18" charset="0"/>
              </a:rPr>
              <a:t> - </a:t>
            </a:r>
            <a:r>
              <a:rPr lang="en-US" altLang="en-US" sz="3000" b="1" i="1" dirty="0" err="1" smtClean="0">
                <a:solidFill>
                  <a:srgbClr val="FF0000"/>
                </a:solidFill>
                <a:latin typeface="Times New Roman" pitchFamily="18" charset="0"/>
                <a:cs typeface="Times New Roman" pitchFamily="18" charset="0"/>
              </a:rPr>
              <a:t>sắc</a:t>
            </a:r>
            <a:r>
              <a:rPr lang="en-US" altLang="en-US" sz="3000" b="1" i="1" dirty="0" smtClean="0">
                <a:solidFill>
                  <a:srgbClr val="FF0000"/>
                </a:solidFill>
                <a:latin typeface="Times New Roman" pitchFamily="18" charset="0"/>
                <a:cs typeface="Times New Roman" pitchFamily="18" charset="0"/>
              </a:rPr>
              <a:t> - </a:t>
            </a:r>
            <a:r>
              <a:rPr lang="en-US" altLang="en-US" sz="3000" b="1" i="1" dirty="0" err="1" smtClean="0">
                <a:solidFill>
                  <a:srgbClr val="FF0000"/>
                </a:solidFill>
                <a:latin typeface="Times New Roman" pitchFamily="18" charset="0"/>
                <a:cs typeface="Times New Roman" pitchFamily="18" charset="0"/>
              </a:rPr>
              <a:t>tình</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khiến</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tạo</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hóa</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hờn</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ghen</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đố</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kị</a:t>
            </a:r>
            <a:r>
              <a:rPr lang="en-US" altLang="en-US" sz="3000" b="1" i="1" dirty="0" smtClean="0">
                <a:solidFill>
                  <a:srgbClr val="FF0000"/>
                </a:solidFill>
                <a:latin typeface="Times New Roman" pitchFamily="18" charset="0"/>
                <a:cs typeface="Times New Roman" pitchFamily="18" charset="0"/>
              </a:rPr>
              <a:t> </a:t>
            </a:r>
            <a:r>
              <a:rPr lang="en-US" altLang="en-US" sz="3000" b="1" i="1" dirty="0" smtClean="0">
                <a:solidFill>
                  <a:srgbClr val="FF0000"/>
                </a:solidFill>
                <a:latin typeface="Times New Roman" pitchFamily="18" charset="0"/>
                <a:cs typeface="Times New Roman" pitchFamily="18" charset="0"/>
                <a:sym typeface="Wingdings" pitchFamily="2" charset="2"/>
              </a:rPr>
              <a:t>  </a:t>
            </a:r>
            <a:r>
              <a:rPr lang="en-US" altLang="en-US" sz="3000" b="1" i="1" dirty="0" err="1" smtClean="0">
                <a:solidFill>
                  <a:srgbClr val="FF0000"/>
                </a:solidFill>
                <a:latin typeface="Times New Roman" pitchFamily="18" charset="0"/>
                <a:cs typeface="Times New Roman" pitchFamily="18" charset="0"/>
                <a:sym typeface="Wingdings" pitchFamily="2" charset="2"/>
              </a:rPr>
              <a:t>C</a:t>
            </a:r>
            <a:r>
              <a:rPr lang="en-US" altLang="en-US" sz="3000" b="1" i="1" dirty="0" err="1" smtClean="0">
                <a:solidFill>
                  <a:srgbClr val="FF0000"/>
                </a:solidFill>
                <a:latin typeface="Times New Roman" pitchFamily="18" charset="0"/>
                <a:cs typeface="Times New Roman" pitchFamily="18" charset="0"/>
              </a:rPr>
              <a:t>uộc</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đời</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sẽ</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éo</a:t>
            </a:r>
            <a:r>
              <a:rPr lang="en-US" altLang="en-US" sz="3000" b="1" i="1" dirty="0" smtClean="0">
                <a:solidFill>
                  <a:srgbClr val="FF0000"/>
                </a:solidFill>
                <a:latin typeface="Times New Roman" pitchFamily="18" charset="0"/>
                <a:cs typeface="Times New Roman" pitchFamily="18" charset="0"/>
              </a:rPr>
              <a:t> le, </a:t>
            </a:r>
            <a:r>
              <a:rPr lang="en-US" altLang="en-US" sz="3000" b="1" i="1" dirty="0" err="1" smtClean="0">
                <a:solidFill>
                  <a:srgbClr val="FF0000"/>
                </a:solidFill>
                <a:latin typeface="Times New Roman" pitchFamily="18" charset="0"/>
                <a:cs typeface="Times New Roman" pitchFamily="18" charset="0"/>
              </a:rPr>
              <a:t>đau</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khổ</a:t>
            </a:r>
            <a:r>
              <a:rPr lang="en-US" altLang="en-US" sz="3000" b="1" i="1" dirty="0" smtClean="0">
                <a:solidFill>
                  <a:srgbClr val="FF0000"/>
                </a:solidFill>
                <a:latin typeface="Times New Roman" pitchFamily="18" charset="0"/>
                <a:cs typeface="Times New Roman" pitchFamily="18" charset="0"/>
              </a:rPr>
              <a:t> </a:t>
            </a:r>
            <a:r>
              <a:rPr lang="en-US" altLang="en-US" sz="3000" b="1" i="1" dirty="0" smtClean="0">
                <a:solidFill>
                  <a:srgbClr val="FF0000"/>
                </a:solidFill>
                <a:latin typeface="Times New Roman" pitchFamily="18" charset="0"/>
                <a:cs typeface="Times New Roman" pitchFamily="18" charset="0"/>
                <a:sym typeface="Wingdings" pitchFamily="2" charset="2"/>
              </a:rPr>
              <a:t> </a:t>
            </a:r>
            <a:r>
              <a:rPr lang="en-US" altLang="en-US" sz="3000" b="1" i="1" dirty="0" err="1" smtClean="0">
                <a:solidFill>
                  <a:srgbClr val="FF0000"/>
                </a:solidFill>
                <a:latin typeface="Times New Roman" pitchFamily="18" charset="0"/>
                <a:cs typeface="Times New Roman" pitchFamily="18" charset="0"/>
                <a:sym typeface="Wingdings" pitchFamily="2" charset="2"/>
              </a:rPr>
              <a:t>Bạc</a:t>
            </a:r>
            <a:r>
              <a:rPr lang="en-US" altLang="en-US" sz="3000" b="1" i="1" dirty="0" smtClean="0">
                <a:solidFill>
                  <a:srgbClr val="FF0000"/>
                </a:solidFill>
                <a:latin typeface="Times New Roman" pitchFamily="18" charset="0"/>
                <a:cs typeface="Times New Roman" pitchFamily="18" charset="0"/>
                <a:sym typeface="Wingdings" pitchFamily="2" charset="2"/>
              </a:rPr>
              <a:t> </a:t>
            </a:r>
            <a:r>
              <a:rPr lang="en-US" altLang="en-US" sz="3000" b="1" i="1" dirty="0" err="1" smtClean="0">
                <a:solidFill>
                  <a:srgbClr val="FF0000"/>
                </a:solidFill>
                <a:latin typeface="Times New Roman" pitchFamily="18" charset="0"/>
                <a:cs typeface="Times New Roman" pitchFamily="18" charset="0"/>
                <a:sym typeface="Wingdings" pitchFamily="2" charset="2"/>
              </a:rPr>
              <a:t>mệnh</a:t>
            </a:r>
            <a:endParaRPr lang="en-US" altLang="en-US" sz="3000" b="1" i="1" dirty="0" smtClean="0">
              <a:solidFill>
                <a:srgbClr val="FF0000"/>
              </a:solidFill>
              <a:latin typeface="Times New Roman" pitchFamily="18" charset="0"/>
              <a:cs typeface="Times New Roman" pitchFamily="18" charset="0"/>
            </a:endParaRPr>
          </a:p>
        </p:txBody>
      </p:sp>
      <p:pic>
        <p:nvPicPr>
          <p:cNvPr id="12296" name="Picture 8" descr="Hình ảnh Cô Gái Gảy đàn Thời Xưa, Tranh Trung Quốc, Sắc đẹp, Vẻ đẹp miễn  phí tải tập tin PNG PSDComment và Vector"/>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0" y="-188258"/>
            <a:ext cx="4746811" cy="474681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6"/>
          <p:cNvSpPr txBox="1">
            <a:spLocks noChangeArrowheads="1"/>
          </p:cNvSpPr>
          <p:nvPr/>
        </p:nvSpPr>
        <p:spPr bwMode="auto">
          <a:xfrm>
            <a:off x="4645399" y="1777814"/>
            <a:ext cx="5534025" cy="729519"/>
          </a:xfrm>
          <a:prstGeom prst="rect">
            <a:avLst/>
          </a:prstGeom>
          <a:noFill/>
          <a:ln w="9525">
            <a:noFill/>
            <a:miter lim="800000"/>
            <a:headEnd/>
            <a:tailEnd/>
          </a:ln>
        </p:spPr>
        <p:txBody>
          <a:bodyPr wrap="square" lIns="112864" tIns="56432" rIns="112864" bIns="56432">
            <a:spAutoFit/>
          </a:bodyPr>
          <a:lstStyle/>
          <a:p>
            <a:pPr eaLnBrk="1" hangingPunct="1"/>
            <a:r>
              <a:rPr lang="en-US" altLang="en-US" sz="4000" dirty="0" smtClean="0">
                <a:latin typeface="Times New Roman" pitchFamily="18" charset="0"/>
                <a:cs typeface="Times New Roman" pitchFamily="18" charset="0"/>
                <a:sym typeface="Wingdings" pitchFamily="2" charset="2"/>
              </a:rPr>
              <a:t> </a:t>
            </a:r>
            <a:r>
              <a:rPr lang="en-US" altLang="en-US" sz="4000" dirty="0" err="1" smtClean="0">
                <a:latin typeface="Times New Roman" pitchFamily="18" charset="0"/>
                <a:cs typeface="Times New Roman" pitchFamily="18" charset="0"/>
              </a:rPr>
              <a:t>Tài</a:t>
            </a:r>
            <a:r>
              <a:rPr lang="en-US" altLang="en-US" sz="4000" dirty="0" smtClean="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năng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tuyệt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đỉnh</a:t>
            </a:r>
            <a:r>
              <a:rPr lang="en-US" altLang="en-US" sz="2800" dirty="0">
                <a:latin typeface="Times New Roman" pitchFamily="18" charset="0"/>
                <a:cs typeface="Times New Roman" pitchFamily="18" charset="0"/>
              </a:rPr>
              <a:t>.</a:t>
            </a:r>
          </a:p>
        </p:txBody>
      </p:sp>
      <p:pic>
        <p:nvPicPr>
          <p:cNvPr id="17" name="Picture 16" descr="C:\Users\Nga\Desktop\tải xuống.jpg"/>
          <p:cNvPicPr>
            <a:picLocks noChangeAspect="1" noChangeArrowheads="1"/>
          </p:cNvPicPr>
          <p:nvPr/>
        </p:nvPicPr>
        <p:blipFill>
          <a:blip r:embed="rId12" cstate="print"/>
          <a:srcRect/>
          <a:stretch>
            <a:fillRect/>
          </a:stretch>
        </p:blipFill>
        <p:spPr bwMode="auto">
          <a:xfrm>
            <a:off x="11007703" y="0"/>
            <a:ext cx="679132" cy="464234"/>
          </a:xfrm>
          <a:prstGeom prst="rect">
            <a:avLst/>
          </a:prstGeom>
          <a:noFill/>
        </p:spPr>
      </p:pic>
    </p:spTree>
    <p:extLst>
      <p:ext uri="{BB962C8B-B14F-4D97-AF65-F5344CB8AC3E}">
        <p14:creationId xmlns:p14="http://schemas.microsoft.com/office/powerpoint/2010/main" xmlns="" val="260730014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wheel(1)">
                                      <p:cBhvr>
                                        <p:cTn id="18" dur="2000"/>
                                        <p:tgtEl>
                                          <p:spTgt spid="12290"/>
                                        </p:tgtEl>
                                      </p:cBhvr>
                                    </p:animEffect>
                                  </p:childTnLst>
                                </p:cTn>
                              </p:par>
                              <p:par>
                                <p:cTn id="19" presetID="21" presetClass="entr" presetSubtype="1"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heel(1)">
                                      <p:cBhvr>
                                        <p:cTn id="21" dur="2000"/>
                                        <p:tgtEl>
                                          <p:spTgt spid="12292"/>
                                        </p:tgtEl>
                                      </p:cBhvr>
                                    </p:animEffect>
                                  </p:childTnLst>
                                </p:cTn>
                              </p:par>
                              <p:par>
                                <p:cTn id="22" presetID="21" presetClass="entr" presetSubtype="1" fill="hold" nodeType="with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wheel(1)">
                                      <p:cBhvr>
                                        <p:cTn id="24" dur="2000"/>
                                        <p:tgtEl>
                                          <p:spTgt spid="1229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22" presetClass="entr" presetSubtype="4" fill="hold" nodeType="withEffect">
                                  <p:stCondLst>
                                    <p:cond delay="0"/>
                                  </p:stCondLst>
                                  <p:childTnLst>
                                    <p:set>
                                      <p:cBhvr>
                                        <p:cTn id="36" dur="1" fill="hold">
                                          <p:stCondLst>
                                            <p:cond delay="0"/>
                                          </p:stCondLst>
                                        </p:cTn>
                                        <p:tgtEl>
                                          <p:spTgt spid="12296"/>
                                        </p:tgtEl>
                                        <p:attrNameLst>
                                          <p:attrName>style.visibility</p:attrName>
                                        </p:attrNameLst>
                                      </p:cBhvr>
                                      <p:to>
                                        <p:strVal val="visible"/>
                                      </p:to>
                                    </p:set>
                                    <p:animEffect transition="in" filter="wipe(down)">
                                      <p:cBhvr>
                                        <p:cTn id="37" dur="500"/>
                                        <p:tgtEl>
                                          <p:spTgt spid="1229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up)">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ọa sĩ 9X gây sốt về bộ tranh minh họa Truyện Kiều"/>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546"/>
          <a:stretch/>
        </p:blipFill>
        <p:spPr bwMode="auto">
          <a:xfrm>
            <a:off x="0" y="-1"/>
            <a:ext cx="12192000" cy="689291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xmlns="">
                <a:solidFill>
                  <a:srgbClr val="FFFFFF"/>
                </a:solidFill>
              </a14:hiddenFill>
            </a:ext>
          </a:extLst>
        </p:spPr>
      </p:pic>
      <p:sp>
        <p:nvSpPr>
          <p:cNvPr id="4" name="Title 1"/>
          <p:cNvSpPr>
            <a:spLocks noGrp="1"/>
          </p:cNvSpPr>
          <p:nvPr>
            <p:ph type="title"/>
          </p:nvPr>
        </p:nvSpPr>
        <p:spPr>
          <a:xfrm>
            <a:off x="-590569" y="0"/>
            <a:ext cx="10515600" cy="1325563"/>
          </a:xfrm>
        </p:spPr>
        <p:txBody>
          <a:bodyPr>
            <a:normAutofit/>
          </a:bodyPr>
          <a:lstStyle/>
          <a:p>
            <a:pPr algn="ctr"/>
            <a:r>
              <a:rPr lang="en-US" b="1" dirty="0" smtClean="0">
                <a:solidFill>
                  <a:srgbClr val="FF0000"/>
                </a:solidFill>
                <a:latin typeface="Times New Roman" pitchFamily="18" charset="0"/>
                <a:cs typeface="Times New Roman" pitchFamily="18" charset="0"/>
              </a:rPr>
              <a:t>3. </a:t>
            </a:r>
            <a:r>
              <a:rPr lang="en-US" b="1" dirty="0" err="1" smtClean="0">
                <a:solidFill>
                  <a:srgbClr val="FF0000"/>
                </a:solidFill>
                <a:latin typeface="Times New Roman" pitchFamily="18" charset="0"/>
                <a:cs typeface="Times New Roman" pitchFamily="18" charset="0"/>
              </a:rPr>
              <a:t>Nhận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xét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chung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về</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hai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chị</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em</a:t>
            </a:r>
            <a:endParaRPr lang="en-US" b="1" dirty="0">
              <a:solidFill>
                <a:srgbClr val="FF0000"/>
              </a:solidFill>
              <a:latin typeface="Times New Roman" pitchFamily="18" charset="0"/>
              <a:cs typeface="Times New Roman" pitchFamily="18" charset="0"/>
            </a:endParaRPr>
          </a:p>
        </p:txBody>
      </p:sp>
      <p:sp>
        <p:nvSpPr>
          <p:cNvPr id="5" name="Rectangle 4"/>
          <p:cNvSpPr/>
          <p:nvPr/>
        </p:nvSpPr>
        <p:spPr>
          <a:xfrm>
            <a:off x="2563906" y="1021257"/>
            <a:ext cx="6781800" cy="1815882"/>
          </a:xfrm>
          <a:prstGeom prst="rect">
            <a:avLst/>
          </a:prstGeom>
        </p:spPr>
        <p:txBody>
          <a:bodyPr wrap="square">
            <a:spAutoFit/>
          </a:bodyPr>
          <a:lstStyle/>
          <a:p>
            <a:pPr lvl="0" algn="ctr"/>
            <a:r>
              <a:rPr lang="vi-VN" sz="2800" i="1" dirty="0">
                <a:solidFill>
                  <a:prstClr val="black"/>
                </a:solidFill>
                <a:latin typeface="Times New Roman" pitchFamily="18" charset="0"/>
                <a:cs typeface="Times New Roman" pitchFamily="18" charset="0"/>
              </a:rPr>
              <a:t>Phong lưu rất mực hồng quần,</a:t>
            </a:r>
            <a:r>
              <a:rPr lang="vi-VN" sz="2800" dirty="0">
                <a:solidFill>
                  <a:prstClr val="black"/>
                </a:solidFill>
                <a:latin typeface="Times New Roman" pitchFamily="18" charset="0"/>
                <a:cs typeface="Times New Roman" pitchFamily="18" charset="0"/>
              </a:rPr>
              <a:t/>
            </a:r>
            <a:br>
              <a:rPr lang="vi-VN" sz="2800" dirty="0">
                <a:solidFill>
                  <a:prstClr val="black"/>
                </a:solidFill>
                <a:latin typeface="Times New Roman" pitchFamily="18" charset="0"/>
                <a:cs typeface="Times New Roman" pitchFamily="18" charset="0"/>
              </a:rPr>
            </a:br>
            <a:r>
              <a:rPr lang="vi-VN" sz="2800" i="1" dirty="0">
                <a:solidFill>
                  <a:prstClr val="black"/>
                </a:solidFill>
                <a:latin typeface="Times New Roman" pitchFamily="18" charset="0"/>
                <a:cs typeface="Times New Roman" pitchFamily="18" charset="0"/>
              </a:rPr>
              <a:t>Xuân xanh xấp xỉ tới tuần cập kê</a:t>
            </a:r>
            <a:r>
              <a:rPr lang="vi-VN" sz="2800" dirty="0">
                <a:solidFill>
                  <a:prstClr val="black"/>
                </a:solidFill>
                <a:latin typeface="Times New Roman" pitchFamily="18" charset="0"/>
                <a:cs typeface="Times New Roman" pitchFamily="18" charset="0"/>
              </a:rPr>
              <a:t/>
            </a:r>
            <a:br>
              <a:rPr lang="vi-VN" sz="2800" dirty="0">
                <a:solidFill>
                  <a:prstClr val="black"/>
                </a:solidFill>
                <a:latin typeface="Times New Roman" pitchFamily="18" charset="0"/>
                <a:cs typeface="Times New Roman" pitchFamily="18" charset="0"/>
              </a:rPr>
            </a:br>
            <a:r>
              <a:rPr lang="vi-VN" sz="2800" i="1" dirty="0">
                <a:solidFill>
                  <a:prstClr val="black"/>
                </a:solidFill>
                <a:latin typeface="Times New Roman" pitchFamily="18" charset="0"/>
                <a:cs typeface="Times New Roman" pitchFamily="18" charset="0"/>
              </a:rPr>
              <a:t>Êm đềm trướng rủ màn che,</a:t>
            </a:r>
            <a:r>
              <a:rPr lang="vi-VN" sz="2800" dirty="0">
                <a:solidFill>
                  <a:prstClr val="black"/>
                </a:solidFill>
                <a:latin typeface="Times New Roman" pitchFamily="18" charset="0"/>
                <a:cs typeface="Times New Roman" pitchFamily="18" charset="0"/>
              </a:rPr>
              <a:t/>
            </a:r>
            <a:br>
              <a:rPr lang="vi-VN" sz="2800" dirty="0">
                <a:solidFill>
                  <a:prstClr val="black"/>
                </a:solidFill>
                <a:latin typeface="Times New Roman" pitchFamily="18" charset="0"/>
                <a:cs typeface="Times New Roman" pitchFamily="18" charset="0"/>
              </a:rPr>
            </a:br>
            <a:r>
              <a:rPr lang="vi-VN" sz="2800" i="1" dirty="0">
                <a:solidFill>
                  <a:prstClr val="black"/>
                </a:solidFill>
                <a:latin typeface="Times New Roman" pitchFamily="18" charset="0"/>
                <a:cs typeface="Times New Roman" pitchFamily="18" charset="0"/>
              </a:rPr>
              <a:t>Tường đông ong bướm đi về mặc ai.</a:t>
            </a:r>
            <a:endParaRPr lang="en-US" sz="2800" dirty="0">
              <a:solidFill>
                <a:prstClr val="black"/>
              </a:solidFill>
              <a:latin typeface="Times New Roman" pitchFamily="18" charset="0"/>
              <a:cs typeface="Times New Roman" pitchFamily="18" charset="0"/>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2344" b="29395" l="47363" r="94727"/>
                    </a14:imgEffect>
                  </a14:imgLayer>
                </a14:imgProps>
              </a:ext>
            </a:extLst>
          </a:blip>
          <a:srcRect l="48841" t="-2681" b="76562"/>
          <a:stretch/>
        </p:blipFill>
        <p:spPr>
          <a:xfrm rot="19592836" flipH="1">
            <a:off x="1942949" y="2551386"/>
            <a:ext cx="1403279" cy="648631"/>
          </a:xfrm>
          <a:prstGeom prst="rect">
            <a:avLst/>
          </a:prstGeom>
        </p:spPr>
      </p:pic>
      <p:sp>
        <p:nvSpPr>
          <p:cNvPr id="6" name="Rounded Rectangle 5"/>
          <p:cNvSpPr/>
          <p:nvPr/>
        </p:nvSpPr>
        <p:spPr>
          <a:xfrm>
            <a:off x="866695" y="3456058"/>
            <a:ext cx="4362609" cy="2946082"/>
          </a:xfrm>
          <a:prstGeom prst="roundRect">
            <a:avLst/>
          </a:prstGeom>
          <a:solidFill>
            <a:schemeClr val="accent2">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4000" dirty="0">
                <a:solidFill>
                  <a:prstClr val="black"/>
                </a:solidFill>
                <a:latin typeface="Times New Roman" pitchFamily="18" charset="0"/>
                <a:cs typeface="Times New Roman" pitchFamily="18" charset="0"/>
              </a:rPr>
              <a:t>- </a:t>
            </a:r>
            <a:r>
              <a:rPr lang="en-US" altLang="en-US" sz="4000" b="1" dirty="0" err="1">
                <a:solidFill>
                  <a:prstClr val="black"/>
                </a:solidFill>
                <a:latin typeface="Times New Roman" pitchFamily="18" charset="0"/>
                <a:cs typeface="Times New Roman" pitchFamily="18" charset="0"/>
              </a:rPr>
              <a:t>Gia</a:t>
            </a:r>
            <a:r>
              <a:rPr lang="en-US" altLang="en-US" sz="4000" b="1" dirty="0">
                <a:solidFill>
                  <a:prstClr val="black"/>
                </a:solidFill>
                <a:latin typeface="Times New Roman" pitchFamily="18" charset="0"/>
                <a:cs typeface="Times New Roman" pitchFamily="18" charset="0"/>
              </a:rPr>
              <a:t> </a:t>
            </a:r>
            <a:r>
              <a:rPr lang="en-US" altLang="en-US" sz="4000" b="1" dirty="0" err="1">
                <a:solidFill>
                  <a:prstClr val="black"/>
                </a:solidFill>
                <a:latin typeface="Times New Roman" pitchFamily="18" charset="0"/>
                <a:cs typeface="Times New Roman" pitchFamily="18" charset="0"/>
              </a:rPr>
              <a:t>cảnh</a:t>
            </a:r>
            <a:r>
              <a:rPr lang="en-US" altLang="en-US" sz="4000" dirty="0">
                <a:solidFill>
                  <a:prstClr val="black"/>
                </a:solidFill>
                <a:latin typeface="Times New Roman" pitchFamily="18" charset="0"/>
                <a:cs typeface="Times New Roman" pitchFamily="18" charset="0"/>
              </a:rPr>
              <a:t>: </a:t>
            </a:r>
            <a:r>
              <a:rPr lang="en-US" altLang="en-US" sz="4000" dirty="0" err="1" smtClean="0">
                <a:solidFill>
                  <a:prstClr val="black"/>
                </a:solidFill>
                <a:latin typeface="Times New Roman" pitchFamily="18" charset="0"/>
                <a:cs typeface="Times New Roman" pitchFamily="18" charset="0"/>
              </a:rPr>
              <a:t>gia</a:t>
            </a:r>
            <a:r>
              <a:rPr lang="en-US" altLang="en-US" sz="4000" dirty="0" smtClean="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đình</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phong</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lưu</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khuôn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phép</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nề</a:t>
            </a:r>
            <a:r>
              <a:rPr lang="en-US" altLang="en-US" sz="4000" dirty="0">
                <a:solidFill>
                  <a:prstClr val="black"/>
                </a:solidFill>
                <a:latin typeface="Times New Roman" pitchFamily="18" charset="0"/>
                <a:cs typeface="Times New Roman" pitchFamily="18" charset="0"/>
              </a:rPr>
              <a:t> </a:t>
            </a:r>
            <a:r>
              <a:rPr lang="en-US" altLang="en-US" sz="4000" dirty="0" err="1" smtClean="0">
                <a:solidFill>
                  <a:prstClr val="black"/>
                </a:solidFill>
                <a:latin typeface="Times New Roman" pitchFamily="18" charset="0"/>
                <a:cs typeface="Times New Roman" pitchFamily="18" charset="0"/>
              </a:rPr>
              <a:t>nếp</a:t>
            </a:r>
            <a:endParaRPr lang="en-US" altLang="en-US" sz="40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5" cstate="print">
            <a:extLst>
              <a:ext uri="{BEBA8EAE-BF5A-486C-A8C5-ECC9F3942E4B}">
                <a14:imgProps xmlns:a14="http://schemas.microsoft.com/office/drawing/2010/main" xmlns="">
                  <a14:imgLayer r:embed="rId4">
                    <a14:imgEffect>
                      <a14:backgroundRemoval t="2344" b="29395" l="47363" r="94727"/>
                    </a14:imgEffect>
                  </a14:imgLayer>
                </a14:imgProps>
              </a:ext>
            </a:extLst>
          </a:blip>
          <a:srcRect l="48841" t="-2681" b="76562"/>
          <a:stretch/>
        </p:blipFill>
        <p:spPr>
          <a:xfrm rot="12021133" flipH="1" flipV="1">
            <a:off x="8533528" y="2539973"/>
            <a:ext cx="1403279" cy="720059"/>
          </a:xfrm>
          <a:prstGeom prst="rect">
            <a:avLst/>
          </a:prstGeom>
        </p:spPr>
      </p:pic>
      <p:sp>
        <p:nvSpPr>
          <p:cNvPr id="12" name="Rounded Rectangle 11"/>
          <p:cNvSpPr/>
          <p:nvPr/>
        </p:nvSpPr>
        <p:spPr>
          <a:xfrm>
            <a:off x="6752478" y="3353846"/>
            <a:ext cx="4362609" cy="2946082"/>
          </a:xfrm>
          <a:prstGeom prst="roundRect">
            <a:avLst/>
          </a:pr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5400" dirty="0" smtClean="0">
                <a:solidFill>
                  <a:prstClr val="black"/>
                </a:solidFill>
                <a:latin typeface="Times New Roman" pitchFamily="18" charset="0"/>
                <a:cs typeface="Times New Roman" pitchFamily="18" charset="0"/>
              </a:rPr>
              <a:t>- </a:t>
            </a:r>
            <a:r>
              <a:rPr lang="en-US" altLang="en-US" sz="4000" b="1" dirty="0" err="1" smtClean="0">
                <a:solidFill>
                  <a:prstClr val="black"/>
                </a:solidFill>
                <a:latin typeface="Times New Roman" pitchFamily="18" charset="0"/>
                <a:cs typeface="Times New Roman" pitchFamily="18" charset="0"/>
              </a:rPr>
              <a:t>Cuộc</a:t>
            </a:r>
            <a:r>
              <a:rPr lang="en-US" altLang="en-US" sz="4000" b="1" dirty="0" smtClean="0">
                <a:solidFill>
                  <a:prstClr val="black"/>
                </a:solidFill>
                <a:latin typeface="Times New Roman" pitchFamily="18" charset="0"/>
                <a:cs typeface="Times New Roman" pitchFamily="18" charset="0"/>
              </a:rPr>
              <a:t> </a:t>
            </a:r>
            <a:r>
              <a:rPr lang="en-US" altLang="en-US" sz="4000" b="1" dirty="0" err="1">
                <a:solidFill>
                  <a:prstClr val="black"/>
                </a:solidFill>
                <a:latin typeface="Times New Roman" pitchFamily="18" charset="0"/>
                <a:cs typeface="Times New Roman" pitchFamily="18" charset="0"/>
              </a:rPr>
              <a:t>sống</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Êm</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đềm</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bình</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lặng</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kín</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đáo</a:t>
            </a:r>
            <a:r>
              <a:rPr lang="en-US" altLang="en-US" sz="4000" dirty="0">
                <a:solidFill>
                  <a:prstClr val="black"/>
                </a:solidFill>
                <a:latin typeface="Times New Roman" pitchFamily="18" charset="0"/>
                <a:cs typeface="Times New Roman" pitchFamily="18" charset="0"/>
              </a:rPr>
              <a:t>, </a:t>
            </a:r>
            <a:r>
              <a:rPr lang="en-US" altLang="en-US" sz="4000" dirty="0" err="1">
                <a:solidFill>
                  <a:prstClr val="black"/>
                </a:solidFill>
                <a:latin typeface="Times New Roman" pitchFamily="18" charset="0"/>
                <a:cs typeface="Times New Roman" pitchFamily="18" charset="0"/>
              </a:rPr>
              <a:t>trong</a:t>
            </a:r>
            <a:r>
              <a:rPr lang="en-US" altLang="en-US" sz="4000" dirty="0">
                <a:solidFill>
                  <a:prstClr val="black"/>
                </a:solidFill>
                <a:latin typeface="Times New Roman" pitchFamily="18" charset="0"/>
                <a:cs typeface="Times New Roman" pitchFamily="18" charset="0"/>
              </a:rPr>
              <a:t> </a:t>
            </a:r>
            <a:r>
              <a:rPr lang="en-US" altLang="en-US" sz="4000" dirty="0" err="1" smtClean="0">
                <a:solidFill>
                  <a:prstClr val="black"/>
                </a:solidFill>
                <a:latin typeface="Times New Roman" pitchFamily="18" charset="0"/>
                <a:cs typeface="Times New Roman" pitchFamily="18" charset="0"/>
              </a:rPr>
              <a:t>sáng</a:t>
            </a:r>
            <a:endParaRPr lang="en-US" altLang="en-US" sz="5400" dirty="0">
              <a:solidFill>
                <a:prstClr val="black"/>
              </a:solidFill>
              <a:latin typeface="Times New Roman" pitchFamily="18" charset="0"/>
              <a:cs typeface="Times New Roman" pitchFamily="18" charset="0"/>
            </a:endParaRPr>
          </a:p>
        </p:txBody>
      </p:sp>
      <p:pic>
        <p:nvPicPr>
          <p:cNvPr id="9" name="Picture 8" descr="C:\Users\Nga\Desktop\tải xuống.jpg"/>
          <p:cNvPicPr>
            <a:picLocks noChangeAspect="1" noChangeArrowheads="1"/>
          </p:cNvPicPr>
          <p:nvPr/>
        </p:nvPicPr>
        <p:blipFill>
          <a:blip r:embed="rId6" cstate="print"/>
          <a:srcRect/>
          <a:stretch>
            <a:fillRect/>
          </a:stretch>
        </p:blipFill>
        <p:spPr bwMode="auto">
          <a:xfrm>
            <a:off x="0" y="309991"/>
            <a:ext cx="679132" cy="464234"/>
          </a:xfrm>
          <a:prstGeom prst="rect">
            <a:avLst/>
          </a:prstGeom>
          <a:noFill/>
        </p:spPr>
      </p:pic>
    </p:spTree>
    <p:extLst>
      <p:ext uri="{BB962C8B-B14F-4D97-AF65-F5344CB8AC3E}">
        <p14:creationId xmlns:p14="http://schemas.microsoft.com/office/powerpoint/2010/main" xmlns="" val="336386171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 xmlns:a16="http://schemas.microsoft.com/office/drawing/2014/main" id="{5012844F-4D89-40C8-8609-E3FAD10E2DB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 xmlns:a16="http://schemas.microsoft.com/office/drawing/2014/main" id="{C0E31C1E-FCC7-4493-AAA4-F06F70DE3166}"/>
              </a:ext>
            </a:extLst>
          </p:cNvPr>
          <p:cNvPicPr>
            <a:picLocks noChangeAspect="1"/>
          </p:cNvPicPr>
          <p:nvPr/>
        </p:nvPicPr>
        <p:blipFill>
          <a:blip r:embed="rId4" cstate="print"/>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 xmlns:a16="http://schemas.microsoft.com/office/drawing/2014/main"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b="1" dirty="0">
                <a:solidFill>
                  <a:srgbClr val="FF0000"/>
                </a:solidFill>
                <a:latin typeface="Times New Roman" pitchFamily="18" charset="0"/>
                <a:cs typeface="Times New Roman" pitchFamily="18" charset="0"/>
              </a:rPr>
              <a:t>III. </a:t>
            </a:r>
          </a:p>
          <a:p>
            <a:pPr algn="ctr">
              <a:lnSpc>
                <a:spcPct val="100000"/>
              </a:lnSpc>
              <a:spcBef>
                <a:spcPct val="0"/>
              </a:spcBef>
              <a:buFontTx/>
              <a:buNone/>
            </a:pPr>
            <a:r>
              <a:rPr lang="en-SG" altLang="zh-CN" sz="6000" b="1" dirty="0" err="1">
                <a:solidFill>
                  <a:srgbClr val="FF0000"/>
                </a:solidFill>
                <a:latin typeface="Times New Roman" pitchFamily="18" charset="0"/>
                <a:cs typeface="Times New Roman" pitchFamily="18" charset="0"/>
              </a:rPr>
              <a:t>Tổng</a:t>
            </a:r>
            <a:r>
              <a:rPr lang="en-SG" altLang="zh-CN" sz="6000" b="1" dirty="0">
                <a:solidFill>
                  <a:srgbClr val="FF0000"/>
                </a:solidFill>
                <a:latin typeface="Times New Roman" pitchFamily="18" charset="0"/>
                <a:cs typeface="Times New Roman" pitchFamily="18" charset="0"/>
              </a:rPr>
              <a:t> </a:t>
            </a:r>
            <a:r>
              <a:rPr lang="en-SG" altLang="zh-CN" sz="6000" b="1" dirty="0" err="1">
                <a:solidFill>
                  <a:srgbClr val="FF0000"/>
                </a:solidFill>
                <a:latin typeface="Times New Roman" pitchFamily="18" charset="0"/>
                <a:cs typeface="Times New Roman" pitchFamily="18" charset="0"/>
              </a:rPr>
              <a:t>kết</a:t>
            </a:r>
            <a:endParaRPr lang="zh-CN" altLang="en-US" sz="6000" b="1" dirty="0">
              <a:solidFill>
                <a:srgbClr val="FF0000"/>
              </a:solidFill>
              <a:latin typeface="Times New Roman" pitchFamily="18" charset="0"/>
              <a:cs typeface="Times New Roman" pitchFamily="18" charset="0"/>
            </a:endParaRPr>
          </a:p>
        </p:txBody>
      </p:sp>
      <p:pic>
        <p:nvPicPr>
          <p:cNvPr id="6" name="图片 10" descr="图片包含 鲜花, 花瓶, 餐桌, 植物&#10;&#10;已生成极高可信度的说明">
            <a:extLst>
              <a:ext uri="{FF2B5EF4-FFF2-40B4-BE49-F238E27FC236}">
                <a16:creationId xmlns="" xmlns:a16="http://schemas.microsoft.com/office/drawing/2014/main" id="{D5982CFF-670F-4B4A-9F96-81E40D6F5FC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 xmlns:a16="http://schemas.microsoft.com/office/drawing/2014/main" id="{6A5A2F33-F754-4532-A73B-A539E9DCDCCB}"/>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25997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 xmlns:a16="http://schemas.microsoft.com/office/drawing/2014/main" id="{4A46F179-6751-4626-8A50-8638B4FE981C}"/>
              </a:ext>
            </a:extLst>
          </p:cNvPr>
          <p:cNvGrpSpPr/>
          <p:nvPr/>
        </p:nvGrpSpPr>
        <p:grpSpPr>
          <a:xfrm>
            <a:off x="546294" y="1590675"/>
            <a:ext cx="3299849" cy="4703010"/>
            <a:chOff x="546294" y="914400"/>
            <a:chExt cx="3299849" cy="4703010"/>
          </a:xfrm>
        </p:grpSpPr>
        <p:pic>
          <p:nvPicPr>
            <p:cNvPr id="3" name="图片 1">
              <a:extLst>
                <a:ext uri="{FF2B5EF4-FFF2-40B4-BE49-F238E27FC236}">
                  <a16:creationId xmlns="" xmlns:a16="http://schemas.microsoft.com/office/drawing/2014/main" id="{21E184AC-F558-43B7-A7AA-3CCE55F23701}"/>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 xmlns:a16="http://schemas.microsoft.com/office/drawing/2014/main" id="{E79EB305-E933-40BE-98E1-64D43E63158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6294" y="3790950"/>
              <a:ext cx="1490100" cy="1826460"/>
            </a:xfrm>
            <a:prstGeom prst="rect">
              <a:avLst/>
            </a:prstGeom>
          </p:spPr>
        </p:pic>
        <p:sp>
          <p:nvSpPr>
            <p:cNvPr id="6" name="文本框 11">
              <a:extLst>
                <a:ext uri="{FF2B5EF4-FFF2-40B4-BE49-F238E27FC236}">
                  <a16:creationId xmlns="" xmlns:a16="http://schemas.microsoft.com/office/drawing/2014/main" id="{E5504A50-98DB-433D-9CB1-715FA1563D61}"/>
                </a:ext>
              </a:extLst>
            </p:cNvPr>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Thủ</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pháp</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cổ</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đ</a:t>
              </a:r>
              <a:r>
                <a:rPr lang="en-US" altLang="en-US" sz="4000" b="1" dirty="0" err="1">
                  <a:solidFill>
                    <a:srgbClr val="006600"/>
                  </a:solidFill>
                  <a:latin typeface="Times New Roman" panose="02020603050405020304" pitchFamily="18" charset="0"/>
                  <a:cs typeface="Times New Roman" panose="02020603050405020304" pitchFamily="18" charset="0"/>
                </a:rPr>
                <a:t>iển</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ớc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lệ</a:t>
              </a:r>
              <a:r>
                <a:rPr lang="en-US" altLang="en-US" sz="4000" b="1" dirty="0">
                  <a:solidFill>
                    <a:srgbClr val="006600"/>
                  </a:solidFill>
                  <a:latin typeface="Times New Roman" panose="02020603050405020304" pitchFamily="18" charset="0"/>
                  <a:cs typeface="Times New Roman" panose="02020603050405020304" pitchFamily="18" charset="0"/>
                </a:rPr>
                <a:t>, t</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ợng</a:t>
              </a:r>
              <a:r>
                <a:rPr lang="en-US" altLang="en-US" sz="4000" b="1" dirty="0">
                  <a:solidFill>
                    <a:srgbClr val="006600"/>
                  </a:solidFill>
                  <a:latin typeface="Times New Roman" panose="02020603050405020304" pitchFamily="18" charset="0"/>
                  <a:cs typeface="Times New Roman" panose="02020603050405020304" pitchFamily="18" charset="0"/>
                </a:rPr>
                <a:t> tr</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a:solidFill>
                    <a:srgbClr val="006600"/>
                  </a:solidFill>
                  <a:latin typeface="Times New Roman" panose="02020603050405020304" pitchFamily="18" charset="0"/>
                  <a:cs typeface="Times New Roman" panose="02020603050405020304" pitchFamily="18" charset="0"/>
                </a:rPr>
                <a:t>ng</a:t>
              </a:r>
            </a:p>
          </p:txBody>
        </p:sp>
      </p:grpSp>
      <p:grpSp>
        <p:nvGrpSpPr>
          <p:cNvPr id="5" name="组合 28">
            <a:extLst>
              <a:ext uri="{FF2B5EF4-FFF2-40B4-BE49-F238E27FC236}">
                <a16:creationId xmlns="" xmlns:a16="http://schemas.microsoft.com/office/drawing/2014/main" id="{DB357B74-08F0-45D7-BC84-D3C5AF2C0D3F}"/>
              </a:ext>
            </a:extLst>
          </p:cNvPr>
          <p:cNvGrpSpPr/>
          <p:nvPr/>
        </p:nvGrpSpPr>
        <p:grpSpPr>
          <a:xfrm>
            <a:off x="4923971" y="1590675"/>
            <a:ext cx="2525766" cy="5197188"/>
            <a:chOff x="4923971" y="1019175"/>
            <a:chExt cx="2525766" cy="5197188"/>
          </a:xfrm>
        </p:grpSpPr>
        <p:pic>
          <p:nvPicPr>
            <p:cNvPr id="10" name="图片 2">
              <a:extLst>
                <a:ext uri="{FF2B5EF4-FFF2-40B4-BE49-F238E27FC236}">
                  <a16:creationId xmlns="" xmlns:a16="http://schemas.microsoft.com/office/drawing/2014/main" id="{AF0BA563-D1B3-45A6-80E0-97B1ACFCADEB}"/>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 xmlns:a16="http://schemas.microsoft.com/office/drawing/2014/main" id="{28BE93CB-D228-481D-A07F-EF386D3B919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14375" y="4546600"/>
              <a:ext cx="1589614" cy="1669763"/>
            </a:xfrm>
            <a:prstGeom prst="rect">
              <a:avLst/>
            </a:prstGeom>
          </p:spPr>
        </p:pic>
        <p:sp>
          <p:nvSpPr>
            <p:cNvPr id="13" name="文本框 19">
              <a:extLst>
                <a:ext uri="{FF2B5EF4-FFF2-40B4-BE49-F238E27FC236}">
                  <a16:creationId xmlns="" xmlns:a16="http://schemas.microsoft.com/office/drawing/2014/main" id="{F39D09E6-E2B4-4A56-83A6-8E9C9BFF25F9}"/>
                </a:ext>
              </a:extLst>
            </p:cNvPr>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7" name="组合 29">
            <a:extLst>
              <a:ext uri="{FF2B5EF4-FFF2-40B4-BE49-F238E27FC236}">
                <a16:creationId xmlns="" xmlns:a16="http://schemas.microsoft.com/office/drawing/2014/main" id="{4270116E-D175-4222-8616-EC8D14A2FDE8}"/>
              </a:ext>
            </a:extLst>
          </p:cNvPr>
          <p:cNvGrpSpPr/>
          <p:nvPr/>
        </p:nvGrpSpPr>
        <p:grpSpPr>
          <a:xfrm>
            <a:off x="8632371" y="1590675"/>
            <a:ext cx="2944959" cy="4562474"/>
            <a:chOff x="8632371" y="1019175"/>
            <a:chExt cx="2944959" cy="4562474"/>
          </a:xfrm>
        </p:grpSpPr>
        <p:pic>
          <p:nvPicPr>
            <p:cNvPr id="17" name="图片 3">
              <a:extLst>
                <a:ext uri="{FF2B5EF4-FFF2-40B4-BE49-F238E27FC236}">
                  <a16:creationId xmlns="" xmlns:a16="http://schemas.microsoft.com/office/drawing/2014/main" id="{7786938A-FFE6-4423-A1F4-876CECE6FECE}"/>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 xmlns:a16="http://schemas.microsoft.com/office/drawing/2014/main" id="{7AB7B75B-F375-4FC5-9FD9-F05414B0B09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805646">
              <a:off x="10028258" y="3583070"/>
              <a:ext cx="1549072" cy="1998579"/>
            </a:xfrm>
            <a:prstGeom prst="rect">
              <a:avLst/>
            </a:prstGeom>
          </p:spPr>
        </p:pic>
        <p:sp>
          <p:nvSpPr>
            <p:cNvPr id="20" name="文本框 23">
              <a:extLst>
                <a:ext uri="{FF2B5EF4-FFF2-40B4-BE49-F238E27FC236}">
                  <a16:creationId xmlns="" xmlns:a16="http://schemas.microsoft.com/office/drawing/2014/main" id="{9086BD5A-A30C-4FF9-A302-042D84699B7C}"/>
                </a:ext>
              </a:extLst>
            </p:cNvPr>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a:extLst>
              <a:ext uri="{FF2B5EF4-FFF2-40B4-BE49-F238E27FC236}">
                <a16:creationId xmlns="" xmlns:a16="http://schemas.microsoft.com/office/drawing/2014/main" id="{87FBF1E1-C940-436E-BFE3-EDAC957E59CF}"/>
              </a:ext>
            </a:extLst>
          </p:cNvPr>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Times New Roman" pitchFamily="18" charset="0"/>
                <a:cs typeface="Times New Roman" pitchFamily="18" charset="0"/>
              </a:rPr>
              <a:t>Nghệ</a:t>
            </a:r>
            <a:r>
              <a:rPr lang="en-SG" altLang="zh-CN" sz="6000" dirty="0">
                <a:solidFill>
                  <a:srgbClr val="FF0000"/>
                </a:solidFill>
                <a:latin typeface="Times New Roman" pitchFamily="18" charset="0"/>
                <a:cs typeface="Times New Roman" pitchFamily="18" charset="0"/>
              </a:rPr>
              <a:t> </a:t>
            </a:r>
            <a:r>
              <a:rPr lang="en-SG" altLang="zh-CN" sz="6000" dirty="0" err="1">
                <a:solidFill>
                  <a:srgbClr val="FF0000"/>
                </a:solidFill>
                <a:latin typeface="Times New Roman" pitchFamily="18" charset="0"/>
                <a:cs typeface="Times New Roman" pitchFamily="18" charset="0"/>
              </a:rPr>
              <a:t>thuật</a:t>
            </a:r>
            <a:endParaRPr lang="zh-CN" altLang="en-US" sz="6000"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123534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 xmlns:a16="http://schemas.microsoft.com/office/drawing/2014/main" id="{8B96C2D2-7FED-4FCE-A05C-7DA36C9C24A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 xmlns:a16="http://schemas.microsoft.com/office/drawing/2014/main" id="{FF9BEEBC-427E-4351-B8EA-2C6B8F64779D}"/>
              </a:ext>
            </a:extLst>
          </p:cNvPr>
          <p:cNvGrpSpPr/>
          <p:nvPr/>
        </p:nvGrpSpPr>
        <p:grpSpPr>
          <a:xfrm>
            <a:off x="950059" y="-452876"/>
            <a:ext cx="1869743" cy="7299992"/>
            <a:chOff x="4524025" y="-441990"/>
            <a:chExt cx="1869743" cy="7299992"/>
          </a:xfrm>
        </p:grpSpPr>
        <p:pic>
          <p:nvPicPr>
            <p:cNvPr id="4" name="图片 1" descr="图片包含 户外, 地面, 人员, 建筑物&#10;&#10;已生成高可信度的说明">
              <a:extLst>
                <a:ext uri="{FF2B5EF4-FFF2-40B4-BE49-F238E27FC236}">
                  <a16:creationId xmlns="" xmlns:a16="http://schemas.microsoft.com/office/drawing/2014/main" id="{28798952-3C91-46C5-B930-35772713F0E9}"/>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 xmlns:a16="http://schemas.microsoft.com/office/drawing/2014/main" id="{897AD054-A85B-440E-93BE-CF02AAD3AEA1}"/>
                </a:ext>
              </a:extLst>
            </p:cNvPr>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Times New Roman" pitchFamily="18" charset="0"/>
                  <a:cs typeface="Times New Roman" pitchFamily="18" charset="0"/>
                </a:rPr>
                <a:t>Nội</a:t>
              </a:r>
              <a:r>
                <a:rPr lang="en-SG" altLang="zh-CN" sz="6600" dirty="0">
                  <a:solidFill>
                    <a:srgbClr val="F9E7C6"/>
                  </a:solidFill>
                  <a:latin typeface="Times New Roman" pitchFamily="18" charset="0"/>
                  <a:cs typeface="Times New Roman" pitchFamily="18" charset="0"/>
                </a:rPr>
                <a:t> dung</a:t>
              </a:r>
              <a:endParaRPr lang="zh-CN" altLang="en-US" sz="6600" dirty="0">
                <a:solidFill>
                  <a:srgbClr val="F9E7C6"/>
                </a:solidFill>
                <a:latin typeface="Times New Roman" pitchFamily="18" charset="0"/>
                <a:cs typeface="Times New Roman" pitchFamily="18" charset="0"/>
              </a:endParaRPr>
            </a:p>
          </p:txBody>
        </p:sp>
      </p:grpSp>
      <p:pic>
        <p:nvPicPr>
          <p:cNvPr id="6" name="图片 2" descr="图片包含 鲜花, 花瓶, 餐桌, 植物&#10;&#10;已生成极高可信度的说明">
            <a:extLst>
              <a:ext uri="{FF2B5EF4-FFF2-40B4-BE49-F238E27FC236}">
                <a16:creationId xmlns="" xmlns:a16="http://schemas.microsoft.com/office/drawing/2014/main" id="{23825347-6E87-4A1C-9675-00821D8495A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20818336">
            <a:off x="107050" y="3934716"/>
            <a:ext cx="2379889" cy="3224967"/>
          </a:xfrm>
          <a:prstGeom prst="rect">
            <a:avLst/>
          </a:prstGeom>
        </p:spPr>
      </p:pic>
      <p:sp>
        <p:nvSpPr>
          <p:cNvPr id="7" name="Rectangle 6">
            <a:extLst>
              <a:ext uri="{FF2B5EF4-FFF2-40B4-BE49-F238E27FC236}">
                <a16:creationId xmlns="" xmlns:a16="http://schemas.microsoft.com/office/drawing/2014/main" id="{4BE3E4A1-6EE7-4D99-A5EC-639A001E4EE7}"/>
              </a:ext>
            </a:extLst>
          </p:cNvPr>
          <p:cNvSpPr/>
          <p:nvPr/>
        </p:nvSpPr>
        <p:spPr>
          <a:xfrm>
            <a:off x="5105260" y="482593"/>
            <a:ext cx="6640425" cy="2308324"/>
          </a:xfrm>
          <a:prstGeom prst="rect">
            <a:avLst/>
          </a:prstGeom>
        </p:spPr>
        <p:txBody>
          <a:bodyPr wrap="square">
            <a:spAutoFit/>
          </a:bodyPr>
          <a:lstStyle/>
          <a:p>
            <a:pPr algn="just"/>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Chân</a:t>
            </a:r>
            <a:r>
              <a:rPr lang="en-US" altLang="en-US" sz="3600" dirty="0">
                <a:solidFill>
                  <a:srgbClr val="006600"/>
                </a:solidFill>
                <a:latin typeface="Times New Roman" pitchFamily="18" charset="0"/>
                <a:cs typeface="Times New Roman" pitchFamily="18" charset="0"/>
              </a:rPr>
              <a:t> dung </a:t>
            </a:r>
            <a:r>
              <a:rPr lang="en-US" altLang="en-US" sz="3600" dirty="0" err="1">
                <a:solidFill>
                  <a:srgbClr val="006600"/>
                </a:solidFill>
                <a:latin typeface="Times New Roman" pitchFamily="18" charset="0"/>
                <a:cs typeface="Times New Roman" pitchFamily="18" charset="0"/>
              </a:rPr>
              <a:t>hai</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chị</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em</a:t>
            </a:r>
            <a:r>
              <a:rPr lang="en-US" altLang="en-US" sz="3600" dirty="0">
                <a:solidFill>
                  <a:srgbClr val="006600"/>
                </a:solidFill>
                <a:latin typeface="Times New Roman" pitchFamily="18" charset="0"/>
                <a:cs typeface="Times New Roman" pitchFamily="18" charset="0"/>
              </a:rPr>
              <a:t> – </a:t>
            </a:r>
            <a:r>
              <a:rPr lang="en-US" altLang="en-US" sz="3600" dirty="0" err="1">
                <a:solidFill>
                  <a:srgbClr val="006600"/>
                </a:solidFill>
                <a:latin typeface="Times New Roman" pitchFamily="18" charset="0"/>
                <a:cs typeface="Times New Roman" pitchFamily="18" charset="0"/>
              </a:rPr>
              <a:t>những</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tuyệt</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thế</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giai</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nhân</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mỗi</a:t>
            </a:r>
            <a:r>
              <a:rPr lang="en-US" altLang="en-US" sz="3600" dirty="0">
                <a:solidFill>
                  <a:srgbClr val="006600"/>
                </a:solidFill>
                <a:latin typeface="Times New Roman" pitchFamily="18" charset="0"/>
                <a:cs typeface="Times New Roman" pitchFamily="18" charset="0"/>
              </a:rPr>
              <a:t> ng</a:t>
            </a:r>
            <a:r>
              <a:rPr lang="vi-VN" altLang="en-US" sz="3600" dirty="0">
                <a:solidFill>
                  <a:srgbClr val="006600"/>
                </a:solidFill>
                <a:latin typeface="Times New Roman" pitchFamily="18" charset="0"/>
                <a:cs typeface="Times New Roman" pitchFamily="18" charset="0"/>
              </a:rPr>
              <a:t>ư</a:t>
            </a:r>
            <a:r>
              <a:rPr lang="en-US" altLang="en-US" sz="3600" dirty="0" err="1">
                <a:solidFill>
                  <a:srgbClr val="006600"/>
                </a:solidFill>
                <a:latin typeface="Times New Roman" pitchFamily="18" charset="0"/>
                <a:cs typeface="Times New Roman" pitchFamily="18" charset="0"/>
              </a:rPr>
              <a:t>ời</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một</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vẻ</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tạo</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nên</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bức</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tranh</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hài</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hoà</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trong</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sự</a:t>
            </a:r>
            <a:r>
              <a:rPr lang="en-US" altLang="en-US" sz="3600" dirty="0">
                <a:solidFill>
                  <a:srgbClr val="006600"/>
                </a:solidFill>
                <a:latin typeface="Times New Roman" pitchFamily="18" charset="0"/>
                <a:cs typeface="Times New Roman" pitchFamily="18" charset="0"/>
              </a:rPr>
              <a:t> t</a:t>
            </a:r>
            <a:r>
              <a:rPr lang="vi-VN" altLang="en-US" sz="3600" dirty="0">
                <a:solidFill>
                  <a:srgbClr val="006600"/>
                </a:solidFill>
                <a:latin typeface="Times New Roman" pitchFamily="18" charset="0"/>
                <a:cs typeface="Times New Roman" pitchFamily="18" charset="0"/>
              </a:rPr>
              <a:t>ươ</a:t>
            </a:r>
            <a:r>
              <a:rPr lang="en-US" altLang="en-US" sz="3600" dirty="0">
                <a:solidFill>
                  <a:srgbClr val="006600"/>
                </a:solidFill>
                <a:latin typeface="Times New Roman" pitchFamily="18" charset="0"/>
                <a:cs typeface="Times New Roman" pitchFamily="18" charset="0"/>
              </a:rPr>
              <a:t>ng </a:t>
            </a:r>
            <a:r>
              <a:rPr lang="en-US" altLang="en-US" sz="3600" dirty="0" err="1">
                <a:solidFill>
                  <a:srgbClr val="006600"/>
                </a:solidFill>
                <a:latin typeface="Times New Roman" pitchFamily="18" charset="0"/>
                <a:cs typeface="Times New Roman" pitchFamily="18" charset="0"/>
              </a:rPr>
              <a:t>phản</a:t>
            </a:r>
            <a:r>
              <a:rPr lang="en-US" altLang="en-US" sz="3600" dirty="0">
                <a:solidFill>
                  <a:srgbClr val="006600"/>
                </a:solidFill>
                <a:latin typeface="Times New Roman" pitchFamily="18" charset="0"/>
                <a:cs typeface="Times New Roman" pitchFamily="18" charset="0"/>
              </a:rPr>
              <a:t>. </a:t>
            </a:r>
            <a:endParaRPr lang="en-US" altLang="en-US" sz="3600" i="1" dirty="0">
              <a:solidFill>
                <a:srgbClr val="0000FF"/>
              </a:solidFill>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1D6F1CEC-568A-473A-8C9F-8E476B62A74C}"/>
              </a:ext>
            </a:extLst>
          </p:cNvPr>
          <p:cNvSpPr/>
          <p:nvPr/>
        </p:nvSpPr>
        <p:spPr>
          <a:xfrm>
            <a:off x="5105260" y="3120980"/>
            <a:ext cx="6640425" cy="1754326"/>
          </a:xfrm>
          <a:prstGeom prst="rect">
            <a:avLst/>
          </a:prstGeom>
        </p:spPr>
        <p:txBody>
          <a:bodyPr wrap="square">
            <a:spAutoFit/>
          </a:bodyPr>
          <a:lstStyle/>
          <a:p>
            <a:pPr algn="just"/>
            <a:r>
              <a:rPr lang="en-US" altLang="en-US" sz="3600" dirty="0">
                <a:solidFill>
                  <a:srgbClr val="006600"/>
                </a:solidFill>
                <a:latin typeface="Times New Roman" pitchFamily="18" charset="0"/>
                <a:cs typeface="Times New Roman" pitchFamily="18" charset="0"/>
              </a:rPr>
              <a:t>+ Ca </a:t>
            </a:r>
            <a:r>
              <a:rPr lang="en-US" altLang="en-US" sz="3600" dirty="0" err="1">
                <a:solidFill>
                  <a:srgbClr val="006600"/>
                </a:solidFill>
                <a:latin typeface="Times New Roman" pitchFamily="18" charset="0"/>
                <a:cs typeface="Times New Roman" pitchFamily="18" charset="0"/>
              </a:rPr>
              <a:t>ngợi</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vẻ</a:t>
            </a:r>
            <a:r>
              <a:rPr lang="en-US" altLang="en-US" sz="3600" dirty="0">
                <a:solidFill>
                  <a:srgbClr val="006600"/>
                </a:solidFill>
                <a:latin typeface="Times New Roman" pitchFamily="18" charset="0"/>
                <a:cs typeface="Times New Roman" pitchFamily="18" charset="0"/>
              </a:rPr>
              <a:t> </a:t>
            </a:r>
            <a:r>
              <a:rPr lang="vi-VN" altLang="en-US" sz="3600" dirty="0">
                <a:solidFill>
                  <a:srgbClr val="006600"/>
                </a:solidFill>
                <a:latin typeface="Times New Roman" pitchFamily="18" charset="0"/>
                <a:cs typeface="Times New Roman" pitchFamily="18" charset="0"/>
              </a:rPr>
              <a:t>đ</a:t>
            </a:r>
            <a:r>
              <a:rPr lang="en-US" altLang="en-US" sz="3600" dirty="0" err="1">
                <a:solidFill>
                  <a:srgbClr val="006600"/>
                </a:solidFill>
                <a:latin typeface="Times New Roman" pitchFamily="18" charset="0"/>
                <a:cs typeface="Times New Roman" pitchFamily="18" charset="0"/>
              </a:rPr>
              <a:t>ẹp</a:t>
            </a:r>
            <a:r>
              <a:rPr lang="en-US" altLang="en-US" sz="3600" dirty="0">
                <a:solidFill>
                  <a:srgbClr val="006600"/>
                </a:solidFill>
                <a:latin typeface="Times New Roman" pitchFamily="18" charset="0"/>
                <a:cs typeface="Times New Roman" pitchFamily="18" charset="0"/>
              </a:rPr>
              <a:t> con ng</a:t>
            </a:r>
            <a:r>
              <a:rPr lang="vi-VN" altLang="en-US" sz="3600" dirty="0">
                <a:solidFill>
                  <a:srgbClr val="006600"/>
                </a:solidFill>
                <a:latin typeface="Times New Roman" pitchFamily="18" charset="0"/>
                <a:cs typeface="Times New Roman" pitchFamily="18" charset="0"/>
              </a:rPr>
              <a:t>ư</a:t>
            </a:r>
            <a:r>
              <a:rPr lang="en-US" altLang="en-US" sz="3600" dirty="0" err="1">
                <a:solidFill>
                  <a:srgbClr val="006600"/>
                </a:solidFill>
                <a:latin typeface="Times New Roman" pitchFamily="18" charset="0"/>
                <a:cs typeface="Times New Roman" pitchFamily="18" charset="0"/>
              </a:rPr>
              <a:t>ời</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kín</a:t>
            </a:r>
            <a:r>
              <a:rPr lang="en-US" altLang="en-US" sz="3600" dirty="0">
                <a:solidFill>
                  <a:srgbClr val="006600"/>
                </a:solidFill>
                <a:latin typeface="Times New Roman" pitchFamily="18" charset="0"/>
                <a:cs typeface="Times New Roman" pitchFamily="18" charset="0"/>
              </a:rPr>
              <a:t> </a:t>
            </a:r>
            <a:r>
              <a:rPr lang="vi-VN" altLang="en-US" sz="3600" dirty="0">
                <a:solidFill>
                  <a:srgbClr val="006600"/>
                </a:solidFill>
                <a:latin typeface="Times New Roman" pitchFamily="18" charset="0"/>
                <a:cs typeface="Times New Roman" pitchFamily="18" charset="0"/>
              </a:rPr>
              <a:t>đ</a:t>
            </a:r>
            <a:r>
              <a:rPr lang="en-US" altLang="en-US" sz="3600" dirty="0" err="1">
                <a:solidFill>
                  <a:srgbClr val="006600"/>
                </a:solidFill>
                <a:latin typeface="Times New Roman" pitchFamily="18" charset="0"/>
                <a:cs typeface="Times New Roman" pitchFamily="18" charset="0"/>
              </a:rPr>
              <a:t>áo</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thể</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hiện</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những</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dự</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cảm</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về</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số</a:t>
            </a:r>
            <a:r>
              <a:rPr lang="en-US" altLang="en-US" sz="3600" dirty="0">
                <a:solidFill>
                  <a:srgbClr val="006600"/>
                </a:solidFill>
                <a:latin typeface="Times New Roman" pitchFamily="18" charset="0"/>
                <a:cs typeface="Times New Roman" pitchFamily="18" charset="0"/>
              </a:rPr>
              <a:t> </a:t>
            </a:r>
            <a:r>
              <a:rPr lang="en-US" altLang="en-US" sz="3600" dirty="0" err="1">
                <a:solidFill>
                  <a:srgbClr val="006600"/>
                </a:solidFill>
                <a:latin typeface="Times New Roman" pitchFamily="18" charset="0"/>
                <a:cs typeface="Times New Roman" pitchFamily="18" charset="0"/>
              </a:rPr>
              <a:t>phận</a:t>
            </a:r>
            <a:r>
              <a:rPr lang="en-US" altLang="en-US" sz="3600" dirty="0">
                <a:solidFill>
                  <a:srgbClr val="006600"/>
                </a:solidFill>
                <a:latin typeface="Times New Roman" pitchFamily="18" charset="0"/>
                <a:cs typeface="Times New Roman" pitchFamily="18" charset="0"/>
              </a:rPr>
              <a:t> con ng</a:t>
            </a:r>
            <a:r>
              <a:rPr lang="vi-VN" altLang="en-US" sz="3600" dirty="0">
                <a:solidFill>
                  <a:srgbClr val="006600"/>
                </a:solidFill>
                <a:latin typeface="Times New Roman" pitchFamily="18" charset="0"/>
                <a:cs typeface="Times New Roman" pitchFamily="18" charset="0"/>
              </a:rPr>
              <a:t>ư</a:t>
            </a:r>
            <a:r>
              <a:rPr lang="en-US" altLang="en-US" sz="3600" dirty="0" err="1">
                <a:solidFill>
                  <a:srgbClr val="006600"/>
                </a:solidFill>
                <a:latin typeface="Times New Roman" pitchFamily="18" charset="0"/>
                <a:cs typeface="Times New Roman" pitchFamily="18" charset="0"/>
              </a:rPr>
              <a:t>ời</a:t>
            </a:r>
            <a:r>
              <a:rPr lang="en-US" altLang="en-US" sz="3600" dirty="0">
                <a:solidFill>
                  <a:srgbClr val="006600"/>
                </a:solidFill>
                <a:latin typeface="Times New Roman" pitchFamily="18" charset="0"/>
                <a:cs typeface="Times New Roman" pitchFamily="18" charset="0"/>
              </a:rPr>
              <a:t>.</a:t>
            </a:r>
            <a:endParaRPr lang="en-US" altLang="en-US" sz="3600" i="1" dirty="0">
              <a:solidFill>
                <a:srgbClr val="0000FF"/>
              </a:solidFill>
              <a:latin typeface="Times New Roman" pitchFamily="18" charset="0"/>
              <a:cs typeface="Times New Roman" pitchFamily="18" charset="0"/>
            </a:endParaRPr>
          </a:p>
        </p:txBody>
      </p:sp>
      <p:sp>
        <p:nvSpPr>
          <p:cNvPr id="10" name="Rectangle 9">
            <a:extLst>
              <a:ext uri="{FF2B5EF4-FFF2-40B4-BE49-F238E27FC236}">
                <a16:creationId xmlns="" xmlns:a16="http://schemas.microsoft.com/office/drawing/2014/main" id="{E6AABAFF-4718-455C-8675-465184E64FD7}"/>
              </a:ext>
            </a:extLst>
          </p:cNvPr>
          <p:cNvSpPr/>
          <p:nvPr/>
        </p:nvSpPr>
        <p:spPr>
          <a:xfrm>
            <a:off x="5105260" y="5241782"/>
            <a:ext cx="6640425" cy="1200329"/>
          </a:xfrm>
          <a:prstGeom prst="rect">
            <a:avLst/>
          </a:prstGeom>
        </p:spPr>
        <p:txBody>
          <a:bodyPr wrap="square">
            <a:spAutoFit/>
          </a:bodyPr>
          <a:lstStyle/>
          <a:p>
            <a:pPr algn="just"/>
            <a:r>
              <a:rPr lang="en-SG" altLang="en-US" sz="3600" dirty="0">
                <a:solidFill>
                  <a:srgbClr val="FF0000"/>
                </a:solidFill>
                <a:latin typeface="Times New Roman" pitchFamily="18" charset="0"/>
                <a:cs typeface="Times New Roman" pitchFamily="18" charset="0"/>
                <a:sym typeface="Wingdings" panose="05000000000000000000" pitchFamily="2" charset="2"/>
              </a:rPr>
              <a:t></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Cảm</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hứng</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nhân</a:t>
            </a:r>
            <a:r>
              <a:rPr lang="en-US" altLang="en-US" sz="3600" dirty="0">
                <a:solidFill>
                  <a:srgbClr val="FF0000"/>
                </a:solidFill>
                <a:latin typeface="Times New Roman" pitchFamily="18" charset="0"/>
                <a:cs typeface="Times New Roman" pitchFamily="18" charset="0"/>
              </a:rPr>
              <a:t> v</a:t>
            </a:r>
            <a:r>
              <a:rPr lang="vi-VN" altLang="en-US" sz="3600" dirty="0">
                <a:solidFill>
                  <a:srgbClr val="FF0000"/>
                </a:solidFill>
                <a:latin typeface="Times New Roman" pitchFamily="18" charset="0"/>
                <a:cs typeface="Times New Roman" pitchFamily="18" charset="0"/>
              </a:rPr>
              <a:t>ă</a:t>
            </a:r>
            <a:r>
              <a:rPr lang="en-US" altLang="en-US" sz="3600" dirty="0">
                <a:solidFill>
                  <a:srgbClr val="FF0000"/>
                </a:solidFill>
                <a:latin typeface="Times New Roman" pitchFamily="18" charset="0"/>
                <a:cs typeface="Times New Roman" pitchFamily="18" charset="0"/>
              </a:rPr>
              <a:t>n </a:t>
            </a:r>
            <a:r>
              <a:rPr lang="en-US" altLang="en-US" sz="3600" dirty="0" err="1">
                <a:solidFill>
                  <a:srgbClr val="FF0000"/>
                </a:solidFill>
                <a:latin typeface="Times New Roman" pitchFamily="18" charset="0"/>
                <a:cs typeface="Times New Roman" pitchFamily="18" charset="0"/>
              </a:rPr>
              <a:t>sâu</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sắc</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của</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tác</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phẩm</a:t>
            </a:r>
            <a:r>
              <a:rPr lang="en-US" altLang="en-US" sz="3600" dirty="0">
                <a:solidFill>
                  <a:srgbClr val="FF0000"/>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3478549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0DD72BD-B251-4DBE-9A6F-20F6E26D1A0C}"/>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5000"/>
                    </a14:imgEffect>
                  </a14:imgLayer>
                </a14:imgProps>
              </a:ex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sp>
        <p:nvSpPr>
          <p:cNvPr id="5" name="WordArt 6"/>
          <p:cNvSpPr>
            <a:spLocks noChangeArrowheads="1" noChangeShapeType="1" noTextEdit="1"/>
          </p:cNvSpPr>
          <p:nvPr/>
        </p:nvSpPr>
        <p:spPr bwMode="auto">
          <a:xfrm>
            <a:off x="1345476" y="1449978"/>
            <a:ext cx="8033656" cy="2194561"/>
          </a:xfrm>
          <a:prstGeom prst="rect">
            <a:avLst/>
          </a:prstGeom>
        </p:spPr>
        <p:txBody>
          <a:bodyPr wrap="none" fromWordArt="1">
            <a:prstTxWarp prst="textPlain">
              <a:avLst>
                <a:gd name="adj" fmla="val 49305"/>
              </a:avLst>
            </a:prstTxWarp>
          </a:bodyPr>
          <a:lstStyle/>
          <a:p>
            <a:pPr algn="ctr">
              <a:defRPr/>
            </a:pPr>
            <a:r>
              <a:rPr lang="en-US" sz="2800" b="1" i="1" kern="10" dirty="0" err="1" smtClean="0">
                <a:ln w="9525">
                  <a:noFill/>
                  <a:round/>
                  <a:headEnd/>
                  <a:tailEnd/>
                </a:ln>
                <a:solidFill>
                  <a:srgbClr val="FF0000"/>
                </a:solidFill>
                <a:effectLst>
                  <a:outerShdw dist="45791" dir="2021404" algn="ctr" rotWithShape="0">
                    <a:srgbClr val="B2B2B2">
                      <a:alpha val="80000"/>
                    </a:srgbClr>
                  </a:outerShdw>
                </a:effectLst>
                <a:latin typeface="Times New Roman" pitchFamily="18" charset="0"/>
                <a:cs typeface="Times New Roman" pitchFamily="18" charset="0"/>
              </a:rPr>
              <a:t>Bài</a:t>
            </a:r>
            <a:r>
              <a:rPr lang="en-US" sz="2800" b="1" i="1" kern="10" dirty="0" smtClean="0">
                <a:ln w="9525">
                  <a:noFill/>
                  <a:round/>
                  <a:headEnd/>
                  <a:tailEnd/>
                </a:ln>
                <a:solidFill>
                  <a:srgbClr val="FF0000"/>
                </a:solidFill>
                <a:effectLst>
                  <a:outerShdw dist="45791" dir="2021404" algn="ctr" rotWithShape="0">
                    <a:srgbClr val="B2B2B2">
                      <a:alpha val="80000"/>
                    </a:srgbClr>
                  </a:outerShdw>
                </a:effectLst>
                <a:latin typeface="Times New Roman" pitchFamily="18" charset="0"/>
                <a:cs typeface="Times New Roman" pitchFamily="18" charset="0"/>
              </a:rPr>
              <a:t> 2:</a:t>
            </a:r>
          </a:p>
          <a:p>
            <a:pPr algn="ctr">
              <a:defRPr/>
            </a:pPr>
            <a:r>
              <a:rPr lang="en-US" sz="2800" b="1" i="1" kern="10" dirty="0" smtClean="0">
                <a:ln w="9525">
                  <a:noFill/>
                  <a:round/>
                  <a:headEnd/>
                  <a:tailEnd/>
                </a:ln>
                <a:solidFill>
                  <a:srgbClr val="FF0000"/>
                </a:solidFill>
                <a:effectLst>
                  <a:outerShdw dist="45791" dir="2021404" algn="ctr" rotWithShape="0">
                    <a:srgbClr val="B2B2B2">
                      <a:alpha val="80000"/>
                    </a:srgbClr>
                  </a:outerShdw>
                </a:effectLst>
                <a:latin typeface="Times New Roman" pitchFamily="18" charset="0"/>
                <a:cs typeface="Times New Roman" pitchFamily="18" charset="0"/>
              </a:rPr>
              <a:t>CHỊ EM THÚY KIỀU</a:t>
            </a:r>
          </a:p>
          <a:p>
            <a:pPr algn="ctr">
              <a:defRPr/>
            </a:pPr>
            <a:endParaRPr lang="en-US" sz="2800" b="1" i="1" kern="10" dirty="0" smtClean="0">
              <a:ln w="9525">
                <a:noFill/>
                <a:round/>
                <a:headEnd/>
                <a:tailEnd/>
              </a:ln>
              <a:solidFill>
                <a:srgbClr val="FF0000"/>
              </a:solidFill>
              <a:effectLst>
                <a:outerShdw dist="45791" dir="2021404" algn="ctr" rotWithShape="0">
                  <a:srgbClr val="B2B2B2">
                    <a:alpha val="80000"/>
                  </a:srgbClr>
                </a:outerShdw>
              </a:effectLst>
              <a:latin typeface="Times New Roman" pitchFamily="18" charset="0"/>
              <a:cs typeface="Times New Roman" pitchFamily="18" charset="0"/>
            </a:endParaRPr>
          </a:p>
          <a:p>
            <a:pPr algn="ctr">
              <a:defRPr/>
            </a:pPr>
            <a:endParaRPr lang="en-US" sz="2800" b="1" i="1" kern="10" dirty="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endParaRPr>
          </a:p>
        </p:txBody>
      </p:sp>
      <p:sp>
        <p:nvSpPr>
          <p:cNvPr id="6" name="Rectangle 5"/>
          <p:cNvSpPr/>
          <p:nvPr/>
        </p:nvSpPr>
        <p:spPr>
          <a:xfrm>
            <a:off x="3725652" y="2565066"/>
            <a:ext cx="4023281" cy="646331"/>
          </a:xfrm>
          <a:prstGeom prst="rect">
            <a:avLst/>
          </a:prstGeom>
        </p:spPr>
        <p:txBody>
          <a:bodyPr wrap="none">
            <a:spAutoFit/>
          </a:bodyPr>
          <a:lstStyle/>
          <a:p>
            <a:r>
              <a:rPr lang="en-US" sz="3600" b="1" i="1" kern="10" dirty="0"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a:t>
            </a:r>
            <a:r>
              <a:rPr lang="en-US" sz="3600" b="1" i="1" kern="10" dirty="0" err="1"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Trích</a:t>
            </a:r>
            <a:r>
              <a:rPr lang="en-US" sz="3600" b="1" i="1" kern="10" dirty="0"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 </a:t>
            </a:r>
            <a:r>
              <a:rPr lang="en-US" sz="3600" b="1" i="1" kern="10"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Truyện</a:t>
            </a:r>
            <a:r>
              <a:rPr lang="en-US" sz="3600" b="1" i="1" kern="10" dirty="0"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 </a:t>
            </a:r>
            <a:r>
              <a:rPr lang="en-US" sz="3600" b="1" i="1" kern="10" dirty="0" err="1"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Kiều</a:t>
            </a:r>
            <a:r>
              <a:rPr lang="en-US" sz="3600" b="1" i="1" kern="10" dirty="0"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a:t>
            </a:r>
            <a:endParaRPr lang="en-US" sz="3600" dirty="0"/>
          </a:p>
        </p:txBody>
      </p:sp>
      <p:sp>
        <p:nvSpPr>
          <p:cNvPr id="7" name="Rectangle 6"/>
          <p:cNvSpPr/>
          <p:nvPr/>
        </p:nvSpPr>
        <p:spPr>
          <a:xfrm>
            <a:off x="7959490" y="3365919"/>
            <a:ext cx="1891865" cy="523220"/>
          </a:xfrm>
          <a:prstGeom prst="rect">
            <a:avLst/>
          </a:prstGeom>
        </p:spPr>
        <p:txBody>
          <a:bodyPr wrap="none">
            <a:spAutoFit/>
          </a:bodyPr>
          <a:lstStyle/>
          <a:p>
            <a:r>
              <a:rPr lang="en-US" sz="2800" b="1" i="1" kern="10" dirty="0" err="1"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Nguyễn</a:t>
            </a:r>
            <a:r>
              <a:rPr lang="en-US" sz="2800" b="1" i="1" kern="10" dirty="0" smtClean="0">
                <a:ln w="9525">
                  <a:noFill/>
                  <a:round/>
                  <a:headEnd/>
                  <a:tailEnd/>
                </a:ln>
                <a:solidFill>
                  <a:schemeClr val="accent1">
                    <a:lumMod val="75000"/>
                  </a:schemeClr>
                </a:solidFill>
                <a:effectLst>
                  <a:outerShdw dist="45791" dir="2021404" algn="ctr" rotWithShape="0">
                    <a:srgbClr val="B2B2B2">
                      <a:alpha val="80000"/>
                    </a:srgbClr>
                  </a:outerShdw>
                </a:effectLst>
                <a:latin typeface="Times New Roman" pitchFamily="18" charset="0"/>
                <a:cs typeface="Times New Roman" pitchFamily="18" charset="0"/>
              </a:rPr>
              <a:t> Du</a:t>
            </a:r>
            <a:endParaRPr lang="en-US" sz="2800" dirty="0"/>
          </a:p>
        </p:txBody>
      </p:sp>
    </p:spTree>
    <p:extLst>
      <p:ext uri="{BB962C8B-B14F-4D97-AF65-F5344CB8AC3E}">
        <p14:creationId xmlns:p14="http://schemas.microsoft.com/office/powerpoint/2010/main" xmlns="" val="3991780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0" y="0"/>
            <a:ext cx="12251069" cy="6846602"/>
          </a:xfrm>
          <a:prstGeom prst="rect">
            <a:avLst/>
          </a:prstGeom>
        </p:spPr>
      </p:pic>
      <p:sp>
        <p:nvSpPr>
          <p:cNvPr id="6" name="TextBox 5"/>
          <p:cNvSpPr txBox="1"/>
          <p:nvPr/>
        </p:nvSpPr>
        <p:spPr>
          <a:xfrm>
            <a:off x="3339118" y="2397792"/>
            <a:ext cx="5740674" cy="1200329"/>
          </a:xfrm>
          <a:prstGeom prst="rect">
            <a:avLst/>
          </a:prstGeom>
          <a:noFill/>
        </p:spPr>
        <p:txBody>
          <a:bodyPr wrap="none" rtlCol="0">
            <a:spAutoFit/>
          </a:bodyPr>
          <a:lstStyle/>
          <a:p>
            <a:pPr lvl="0">
              <a:defRPr/>
            </a:pPr>
            <a:r>
              <a:rPr lang="en-US" sz="7200" b="1" dirty="0" smtClean="0">
                <a:solidFill>
                  <a:srgbClr val="FFFF00"/>
                </a:solidFill>
                <a:latin typeface="Times New Roman" pitchFamily="18" charset="0"/>
                <a:cs typeface="Times New Roman" pitchFamily="18" charset="0"/>
              </a:rPr>
              <a:t>IV.</a:t>
            </a:r>
            <a:r>
              <a:rPr kumimoji="0" lang="en-US" sz="7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kumimoji="0" lang="en-US" sz="7200" b="1" i="0" u="none" strike="noStrike" kern="1200" cap="none" spc="0" normalizeH="0" baseline="0" noProof="0" dirty="0" err="1" smtClean="0">
                <a:ln>
                  <a:noFill/>
                </a:ln>
                <a:solidFill>
                  <a:srgbClr val="FFFF00"/>
                </a:solidFill>
                <a:effectLst/>
                <a:uLnTx/>
                <a:uFillTx/>
                <a:latin typeface="Times New Roman" pitchFamily="18" charset="0"/>
                <a:cs typeface="Times New Roman" pitchFamily="18" charset="0"/>
              </a:rPr>
              <a:t>Luyện</a:t>
            </a:r>
            <a:r>
              <a:rPr kumimoji="0" lang="en-US" sz="7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7200" b="1" dirty="0" err="1" smtClean="0">
                <a:solidFill>
                  <a:srgbClr val="FFFF00"/>
                </a:solidFill>
                <a:latin typeface="Times New Roman" pitchFamily="18" charset="0"/>
                <a:cs typeface="Times New Roman" pitchFamily="18" charset="0"/>
              </a:rPr>
              <a:t>tập</a:t>
            </a:r>
            <a:endParaRPr kumimoji="0" lang="en-US" sz="7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xmlns="" val="208300363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ảnh Cành đèn Lồng đỏ Đèn, đỏ, Treo, Lồng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foregroundMark x1="49667" y1="74167" x2="49417" y2="8108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537575" y="-594360"/>
            <a:ext cx="4450080" cy="445008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4" name="Picture 4" descr="Họa sĩ 9X gây sốt về bộ tranh minh họa Truyện Kiều"/>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foregroundMark x1="19088" y1="38224" x2="14422" y2="72750"/>
                        <a14:foregroundMark x1="21315" y1="40814" x2="21845" y2="51541"/>
                        <a14:foregroundMark x1="29480" y1="40444" x2="32025" y2="54254"/>
                        <a14:backgroundMark x1="35419" y1="45376" x2="57688" y2="82121"/>
                        <a14:backgroundMark x1="42206" y1="78175" x2="57158" y2="87546"/>
                      </a14:backgroundRemoval>
                    </a14:imgEffect>
                  </a14:imgLayer>
                </a14:imgProps>
              </a:ext>
              <a:ext uri="{28A0092B-C50C-407E-A947-70E740481C1C}">
                <a14:useLocalDpi xmlns:a14="http://schemas.microsoft.com/office/drawing/2010/main" xmlns="" val="0"/>
              </a:ext>
            </a:extLst>
          </a:blip>
          <a:srcRect l="7324" t="34135" r="56196"/>
          <a:stretch/>
        </p:blipFill>
        <p:spPr bwMode="auto">
          <a:xfrm>
            <a:off x="0" y="2225039"/>
            <a:ext cx="3276601" cy="508793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112520" y="0"/>
            <a:ext cx="8900160" cy="2751522"/>
          </a:xfrm>
          <a:prstGeom prst="rect">
            <a:avLst/>
          </a:prstGeom>
        </p:spPr>
        <p:txBody>
          <a:bodyPr wrap="square">
            <a:spAutoFit/>
          </a:bodyPr>
          <a:lstStyle/>
          <a:p>
            <a:pPr>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ghen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thắm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kém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xanh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a:t>
            </a:r>
          </a:p>
        </p:txBody>
      </p:sp>
      <p:sp>
        <p:nvSpPr>
          <p:cNvPr id="7" name="Rectangle 6"/>
          <p:cNvSpPr/>
          <p:nvPr/>
        </p:nvSpPr>
        <p:spPr>
          <a:xfrm>
            <a:off x="2910840" y="2728449"/>
            <a:ext cx="9174480" cy="3637919"/>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69795630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Tòa Nhà Cổ Tòa Nhà Cổ Tòa Nhà Kiến trúc Nhà Cổ, 3d, Cartoon, Chiều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5833" l="0" r="90000"/>
                    </a14:imgEffect>
                  </a14:imgLayer>
                </a14:imgProps>
              </a:ext>
              <a:ext uri="{28A0092B-C50C-407E-A947-70E740481C1C}">
                <a14:useLocalDpi xmlns:a14="http://schemas.microsoft.com/office/drawing/2010/main" xmlns="" val="0"/>
              </a:ext>
            </a:extLst>
          </a:blip>
          <a:srcRect/>
          <a:stretch>
            <a:fillRect/>
          </a:stretch>
        </p:blipFill>
        <p:spPr bwMode="auto">
          <a:xfrm>
            <a:off x="0" y="-1485382"/>
            <a:ext cx="8583295" cy="858329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910840" y="213360"/>
            <a:ext cx="888492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84775" y="1594559"/>
            <a:ext cx="6797040" cy="2624308"/>
          </a:xfrm>
          <a:prstGeom prst="rect">
            <a:avLst/>
          </a:prstGeom>
        </p:spPr>
        <p:txBody>
          <a:bodyPr wrap="square">
            <a:spAutoFit/>
          </a:bodyPr>
          <a:lstStyle/>
          <a:p>
            <a:pPr algn="just">
              <a:lnSpc>
                <a:spcPct val="120000"/>
              </a:lnSpc>
              <a:spcAft>
                <a:spcPts val="800"/>
              </a:spcAft>
            </a:pP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 say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6981743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13461"/>
            <a:ext cx="11506200" cy="1643527"/>
          </a:xfrm>
          <a:prstGeom prst="rect">
            <a:avLst/>
          </a:prstGeom>
          <a:solidFill>
            <a:schemeClr val="accent4">
              <a:lumMod val="20000"/>
              <a:lumOff val="80000"/>
            </a:schemeClr>
          </a:solidFill>
        </p:spPr>
        <p:txBody>
          <a:bodyPr wrap="square">
            <a:spAutoFit/>
          </a:bodyPr>
          <a:lstStyle/>
          <a:p>
            <a:pPr algn="just">
              <a:lnSpc>
                <a:spcPct val="120000"/>
              </a:lnSpc>
              <a:spcAft>
                <a:spcPts val="0"/>
              </a:spcAft>
            </a:pP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hờn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5280" y="2222431"/>
            <a:ext cx="11506200" cy="3843103"/>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kị</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ghen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ghét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ngầm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éo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25551311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可愛卡通漫畫可愛人物, 卡通插畫, 可愛人物, 可愛素材，PSD格式圖案和PNG圖片免費下載"/>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89941" l="9961" r="89941"/>
                    </a14:imgEffect>
                  </a14:imgLayer>
                </a14:imgProps>
              </a:ext>
              <a:ext uri="{28A0092B-C50C-407E-A947-70E740481C1C}">
                <a14:useLocalDpi xmlns:a14="http://schemas.microsoft.com/office/drawing/2010/main" xmlns="" val="0"/>
              </a:ext>
            </a:extLst>
          </a:blip>
          <a:srcRect/>
          <a:stretch>
            <a:fillRect/>
          </a:stretch>
        </p:blipFill>
        <p:spPr bwMode="auto">
          <a:xfrm>
            <a:off x="7560968" y="1198209"/>
            <a:ext cx="6147403" cy="61474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67640" y="290209"/>
            <a:ext cx="11536680" cy="830997"/>
          </a:xfrm>
          <a:prstGeom prst="rect">
            <a:avLst/>
          </a:prstGeom>
        </p:spPr>
        <p:txBody>
          <a:bodyPr wrap="square">
            <a:spAutoFit/>
          </a:bodyPr>
          <a:lstStyle/>
          <a:p>
            <a:pPr algn="just">
              <a:lnSpc>
                <a:spcPct val="120000"/>
              </a:lnSpc>
              <a:spcAft>
                <a:spcPts val="0"/>
              </a:spcAft>
            </a:pP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14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4320" y="1605225"/>
            <a:ext cx="9662160" cy="4665893"/>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dùng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vẽ</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bởi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tuệ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t</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huỷ</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tú</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Hoa</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ghen</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thua</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thắm</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liễu</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hờn</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kém</a:t>
            </a:r>
            <a:r>
              <a:rPr lang="en-US" sz="2200" i="1" dirty="0" smtClean="0">
                <a:effectLst/>
                <a:latin typeface="Times New Roman" panose="02020603050405020304" pitchFamily="18" charset="0"/>
                <a:ea typeface="Calibri" panose="020F0502020204030204" pitchFamily="34" charset="0"/>
              </a:rPr>
              <a:t> </a:t>
            </a:r>
            <a:r>
              <a:rPr lang="en-US" sz="2200" i="1" dirty="0" err="1" smtClean="0">
                <a:effectLst/>
                <a:latin typeface="Times New Roman" panose="02020603050405020304" pitchFamily="18" charset="0"/>
                <a:ea typeface="Calibri" panose="020F0502020204030204" pitchFamily="34" charset="0"/>
              </a:rPr>
              <a:t>xanh</a:t>
            </a:r>
            <a:r>
              <a:rPr lang="en-US" sz="2200" dirty="0" smtClean="0">
                <a:effectLst/>
                <a:latin typeface="Times New Roman" panose="02020603050405020304" pitchFamily="18" charset="0"/>
                <a:ea typeface="Calibri" panose="020F0502020204030204" pitchFamily="34" charset="0"/>
              </a:rPr>
              <a:t>” : </a:t>
            </a:r>
            <a:r>
              <a:rPr lang="en-US" sz="2200" dirty="0" err="1" smtClean="0">
                <a:effectLst/>
                <a:latin typeface="Times New Roman" panose="02020603050405020304" pitchFamily="18" charset="0"/>
                <a:ea typeface="Calibri" panose="020F0502020204030204" pitchFamily="34" charset="0"/>
              </a:rPr>
              <a:t>vẻ</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đẹp</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quá</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hoàn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mĩ</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và</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sắc</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sảo</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của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Kiều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có</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sức</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quyến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rũ</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lạ</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lùng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khiến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thiên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nhiên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không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thể</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dễ</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dàng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chịu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thua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chịu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nhường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mà</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phải</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nảy</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sinh</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lòng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đố</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kỵ</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ghen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ghét</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báo</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hiệu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lành</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ít</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dữ</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nhiều</a:t>
            </a:r>
            <a:r>
              <a:rPr lang="en-US" sz="2200" dirty="0" smtClean="0">
                <a:effectLst/>
                <a:latin typeface="Times New Roman" panose="02020603050405020304" pitchFamily="18" charset="0"/>
                <a:ea typeface="Calibri" panose="020F0502020204030204" pitchFamily="34" charset="0"/>
              </a:rPr>
              <a:t>. </a:t>
            </a:r>
            <a:endParaRPr lang="en-US" sz="2200" dirty="0"/>
          </a:p>
        </p:txBody>
      </p:sp>
    </p:spTree>
    <p:extLst>
      <p:ext uri="{BB962C8B-B14F-4D97-AF65-F5344CB8AC3E}">
        <p14:creationId xmlns:p14="http://schemas.microsoft.com/office/powerpoint/2010/main" xmlns="" val="337789279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p:cNvPicPr>
            <a:picLocks noChangeAspect="1"/>
          </p:cNvPicPr>
          <p:nvPr>
            <p:custDataLst>
              <p:tags r:id="rId1"/>
            </p:custDataLst>
          </p:nvPr>
        </p:nvPicPr>
        <p:blipFill>
          <a:blip r:embed="rId4" cstate="print"/>
          <a:srcRect/>
          <a:stretch>
            <a:fillRect/>
          </a:stretch>
        </p:blipFill>
        <p:spPr bwMode="auto">
          <a:xfrm>
            <a:off x="-338138" y="-215900"/>
            <a:ext cx="12549188" cy="7291388"/>
          </a:xfrm>
          <a:prstGeom prst="rect">
            <a:avLst/>
          </a:prstGeom>
          <a:noFill/>
          <a:ln w="9525">
            <a:noFill/>
            <a:miter lim="800000"/>
            <a:headEnd/>
            <a:tailEnd/>
          </a:ln>
        </p:spPr>
      </p:pic>
      <p:grpSp>
        <p:nvGrpSpPr>
          <p:cNvPr id="2" name="PA_组合 3"/>
          <p:cNvGrpSpPr>
            <a:grpSpLocks/>
          </p:cNvGrpSpPr>
          <p:nvPr>
            <p:custDataLst>
              <p:tags r:id="rId2"/>
            </p:custDataLst>
          </p:nvPr>
        </p:nvGrpSpPr>
        <p:grpSpPr bwMode="auto">
          <a:xfrm>
            <a:off x="5200650" y="-236538"/>
            <a:ext cx="4964113" cy="2155826"/>
            <a:chOff x="5018471" y="-1351645"/>
            <a:chExt cx="4790393" cy="2071525"/>
          </a:xfrm>
        </p:grpSpPr>
        <p:pic>
          <p:nvPicPr>
            <p:cNvPr id="92165" name="图片 2"/>
            <p:cNvPicPr>
              <a:picLocks noChangeAspect="1"/>
            </p:cNvPicPr>
            <p:nvPr/>
          </p:nvPicPr>
          <p:blipFill>
            <a:blip r:embed="rId5" cstate="print"/>
            <a:srcRect/>
            <a:stretch>
              <a:fillRect/>
            </a:stretch>
          </p:blipFill>
          <p:spPr bwMode="auto">
            <a:xfrm>
              <a:off x="5018471" y="-1351645"/>
              <a:ext cx="4790393" cy="2071525"/>
            </a:xfrm>
            <a:prstGeom prst="rect">
              <a:avLst/>
            </a:prstGeom>
            <a:noFill/>
            <a:ln w="9525">
              <a:noFill/>
              <a:miter lim="800000"/>
              <a:headEnd/>
              <a:tailEnd/>
            </a:ln>
          </p:spPr>
        </p:pic>
        <p:sp>
          <p:nvSpPr>
            <p:cNvPr id="7" name="文本框 1">
              <a:extLst>
                <a:ext uri="{FF2B5EF4-FFF2-40B4-BE49-F238E27FC236}"/>
              </a:extLst>
            </p:cNvPr>
            <p:cNvSpPr txBox="1"/>
            <p:nvPr/>
          </p:nvSpPr>
          <p:spPr>
            <a:xfrm>
              <a:off x="5945298" y="-605713"/>
              <a:ext cx="2936738" cy="579661"/>
            </a:xfrm>
            <a:prstGeom prst="rect">
              <a:avLst/>
            </a:prstGeom>
            <a:noFill/>
          </p:spPr>
          <p:txBody>
            <a:bodyPr>
              <a:spAutoFit/>
            </a:bodyPr>
            <a:lstStyle/>
            <a:p>
              <a:pPr algn="ctr" fontAlgn="auto">
                <a:spcBef>
                  <a:spcPts val="0"/>
                </a:spcBef>
                <a:spcAft>
                  <a:spcPts val="0"/>
                </a:spcAft>
                <a:defRPr/>
              </a:pPr>
              <a:r>
                <a:rPr lang="en-US" sz="3314" b="1" dirty="0" err="1">
                  <a:solidFill>
                    <a:srgbClr val="FF0066"/>
                  </a:solidFill>
                  <a:latin typeface="UVN Chim Bien Nang" panose="0209080305050A020404" pitchFamily="18" charset="0"/>
                  <a:cs typeface="Times New Roman" panose="02020603050405020304" pitchFamily="18" charset="0"/>
                </a:rPr>
                <a:t>Về</a:t>
              </a:r>
              <a:r>
                <a:rPr lang="en-US" sz="3314" b="1" dirty="0">
                  <a:solidFill>
                    <a:srgbClr val="FF0066"/>
                  </a:solidFill>
                  <a:latin typeface="UVN Chim Bien Nang" panose="0209080305050A020404" pitchFamily="18" charset="0"/>
                  <a:cs typeface="Times New Roman" panose="02020603050405020304" pitchFamily="18" charset="0"/>
                </a:rPr>
                <a:t> </a:t>
              </a:r>
              <a:r>
                <a:rPr lang="en-US" sz="3314" b="1" dirty="0" err="1">
                  <a:solidFill>
                    <a:srgbClr val="FF0066"/>
                  </a:solidFill>
                  <a:latin typeface="UVN Chim Bien Nang" panose="0209080305050A020404" pitchFamily="18" charset="0"/>
                  <a:cs typeface="Times New Roman" panose="02020603050405020304" pitchFamily="18" charset="0"/>
                </a:rPr>
                <a:t>nhà</a:t>
              </a:r>
              <a:endParaRPr lang="en-US" sz="3314" b="1" u="sng" dirty="0">
                <a:solidFill>
                  <a:srgbClr val="FF0066"/>
                </a:solidFill>
                <a:latin typeface="UVN Chim Bien Nang" panose="0209080305050A020404" pitchFamily="18" charset="0"/>
                <a:cs typeface="Times New Roman" panose="02020603050405020304" pitchFamily="18" charset="0"/>
              </a:endParaRPr>
            </a:p>
          </p:txBody>
        </p:sp>
      </p:grpSp>
      <p:sp>
        <p:nvSpPr>
          <p:cNvPr id="9" name="TextBox 8"/>
          <p:cNvSpPr txBox="1">
            <a:spLocks noChangeArrowheads="1"/>
          </p:cNvSpPr>
          <p:nvPr/>
        </p:nvSpPr>
        <p:spPr bwMode="auto">
          <a:xfrm>
            <a:off x="843430" y="1861297"/>
            <a:ext cx="10693400" cy="2308324"/>
          </a:xfrm>
          <a:prstGeom prst="rect">
            <a:avLst/>
          </a:prstGeom>
          <a:noFill/>
          <a:ln w="9525">
            <a:noFill/>
            <a:miter lim="800000"/>
            <a:headEnd/>
            <a:tailEnd/>
          </a:ln>
        </p:spPr>
        <p:txBody>
          <a:bodyPr>
            <a:spAutoFit/>
          </a:bodyPr>
          <a:lstStyle/>
          <a:p>
            <a:pPr algn="just">
              <a:tabLst>
                <a:tab pos="1162050" algn="l"/>
              </a:tabLst>
            </a:pPr>
            <a:r>
              <a:rPr lang="en-US" sz="2400" b="1" dirty="0">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Bài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cũ</a:t>
            </a:r>
            <a:r>
              <a:rPr lang="en-US" sz="2400" b="1" dirty="0">
                <a:solidFill>
                  <a:srgbClr val="0000CC"/>
                </a:solidFill>
                <a:latin typeface="Times New Roman" pitchFamily="18" charset="0"/>
                <a:cs typeface="Times New Roman" pitchFamily="18" charset="0"/>
              </a:rPr>
              <a:t>:</a:t>
            </a:r>
          </a:p>
          <a:p>
            <a:pPr algn="just">
              <a:tabLst>
                <a:tab pos="1162050" algn="l"/>
              </a:tabLst>
            </a:pPr>
            <a:r>
              <a:rPr lang="da-DK" sz="2400" dirty="0">
                <a:latin typeface="Times New Roman" pitchFamily="18" charset="0"/>
                <a:cs typeface="Times New Roman" pitchFamily="18" charset="0"/>
              </a:rPr>
              <a:t>+ Hoàn thành bài học</a:t>
            </a:r>
            <a:endParaRPr lang="en-US" sz="2400" dirty="0">
              <a:latin typeface="Times New Roman" pitchFamily="18" charset="0"/>
              <a:cs typeface="Times New Roman" pitchFamily="18" charset="0"/>
            </a:endParaRPr>
          </a:p>
          <a:p>
            <a:pPr algn="just">
              <a:tabLst>
                <a:tab pos="1162050" algn="l"/>
              </a:tabLst>
            </a:pPr>
            <a:r>
              <a:rPr lang="da-DK" sz="2400" dirty="0">
                <a:latin typeface="Times New Roman" pitchFamily="18" charset="0"/>
                <a:cs typeface="Times New Roman" pitchFamily="18" charset="0"/>
              </a:rPr>
              <a:t>+ Xem lại, nắm kiến thức trọng </a:t>
            </a:r>
            <a:r>
              <a:rPr lang="da-DK" sz="2400" dirty="0" smtClean="0">
                <a:latin typeface="Times New Roman" pitchFamily="18" charset="0"/>
                <a:cs typeface="Times New Roman" pitchFamily="18" charset="0"/>
              </a:rPr>
              <a:t>tâm</a:t>
            </a:r>
          </a:p>
          <a:p>
            <a:pPr algn="just">
              <a:tabLst>
                <a:tab pos="1162050" algn="l"/>
              </a:tabLst>
            </a:pPr>
            <a:r>
              <a:rPr lang="da-DK" sz="2400" dirty="0" smtClean="0">
                <a:latin typeface="Times New Roman" pitchFamily="18" charset="0"/>
                <a:cs typeface="Times New Roman" pitchFamily="18" charset="0"/>
              </a:rPr>
              <a:t>+ Học thuộc lòng </a:t>
            </a:r>
            <a:r>
              <a:rPr lang="vi-VN" sz="2400" dirty="0"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t>
            </a:r>
            <a:r>
              <a:rPr lang="vi-VN" sz="2400" dirty="0" smtClean="0">
                <a:latin typeface="Times New Roman" pitchFamily="18" charset="0"/>
                <a:cs typeface="Times New Roman" pitchFamily="18" charset="0"/>
              </a:rPr>
              <a:t>ơ</a:t>
            </a:r>
            <a:endParaRPr lang="en-US" sz="2400" dirty="0">
              <a:latin typeface="Times New Roman" pitchFamily="18" charset="0"/>
              <a:cs typeface="Times New Roman" pitchFamily="18" charset="0"/>
            </a:endParaRPr>
          </a:p>
          <a:p>
            <a:pPr algn="just">
              <a:tabLst>
                <a:tab pos="1162050" algn="l"/>
              </a:tabLst>
            </a:pPr>
            <a:r>
              <a:rPr lang="da-DK" sz="2400" b="1" dirty="0">
                <a:latin typeface="Times New Roman" pitchFamily="18" charset="0"/>
                <a:cs typeface="Times New Roman" pitchFamily="18" charset="0"/>
              </a:rPr>
              <a:t>- </a:t>
            </a:r>
            <a:r>
              <a:rPr lang="da-DK" sz="2400" b="1" dirty="0">
                <a:solidFill>
                  <a:srgbClr val="0000CC"/>
                </a:solidFill>
                <a:latin typeface="Times New Roman" pitchFamily="18" charset="0"/>
                <a:cs typeface="Times New Roman" pitchFamily="18" charset="0"/>
              </a:rPr>
              <a:t>Bài mới: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Kiều</a:t>
            </a:r>
            <a:r>
              <a:rPr lang="en-US" sz="2400" i="1" dirty="0" smtClean="0">
                <a:latin typeface="Times New Roman" pitchFamily="18" charset="0"/>
                <a:cs typeface="Times New Roman" pitchFamily="18" charset="0"/>
              </a:rPr>
              <a:t> ở </a:t>
            </a:r>
            <a:r>
              <a:rPr lang="en-US" sz="2400" i="1" dirty="0" err="1" smtClean="0">
                <a:latin typeface="Times New Roman" pitchFamily="18" charset="0"/>
                <a:cs typeface="Times New Roman" pitchFamily="18" charset="0"/>
              </a:rPr>
              <a:t>lầu</a:t>
            </a:r>
            <a:r>
              <a:rPr lang="en-US" sz="2400" i="1" dirty="0" smtClean="0">
                <a:latin typeface="Times New Roman" pitchFamily="18" charset="0"/>
                <a:cs typeface="Times New Roman" pitchFamily="18" charset="0"/>
              </a:rPr>
              <a:t> Ng</a:t>
            </a:r>
            <a:r>
              <a:rPr lang="vi-VN" sz="2400" i="1" dirty="0" smtClean="0">
                <a:latin typeface="Times New Roman" pitchFamily="18" charset="0"/>
                <a:cs typeface="Times New Roman" pitchFamily="18" charset="0"/>
              </a:rPr>
              <a:t>ư</a:t>
            </a:r>
            <a:r>
              <a:rPr lang="en-US" sz="2400" i="1" dirty="0" err="1" smtClean="0">
                <a:latin typeface="Times New Roman" pitchFamily="18" charset="0"/>
                <a:cs typeface="Times New Roman" pitchFamily="18" charset="0"/>
              </a:rPr>
              <a:t>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Bích</a:t>
            </a:r>
            <a:r>
              <a:rPr lang="en-US" sz="2400" i="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buFontTx/>
              <a:buChar char="-"/>
              <a:tabLst>
                <a:tab pos="1162050" algn="l"/>
              </a:tabLst>
            </a:pPr>
            <a:endParaRPr lang="en-US" sz="2400" dirty="0">
              <a:solidFill>
                <a:srgbClr val="0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 xmlns:a16="http://schemas.microsoft.com/office/drawing/2014/main"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 xmlns:a16="http://schemas.microsoft.com/office/drawing/2014/main"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 xmlns:a16="http://schemas.microsoft.com/office/drawing/2014/main"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 xmlns:a16="http://schemas.microsoft.com/office/drawing/2014/main" id="{8BFEC113-9C1C-46D3-B53F-118B437E6F7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图片 6">
            <a:extLst>
              <a:ext uri="{FF2B5EF4-FFF2-40B4-BE49-F238E27FC236}">
                <a16:creationId xmlns="" xmlns:a16="http://schemas.microsoft.com/office/drawing/2014/main" id="{1FB57751-3471-4885-807D-547894467A6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 xmlns:a16="http://schemas.microsoft.com/office/drawing/2014/main" id="{DA8D8D3B-F34F-434D-9E31-01DEDEA89CA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文本框 8">
            <a:extLst>
              <a:ext uri="{FF2B5EF4-FFF2-40B4-BE49-F238E27FC236}">
                <a16:creationId xmlns="" xmlns:a16="http://schemas.microsoft.com/office/drawing/2014/main" id="{F268B46D-A0FE-4FC3-97F4-0DE2BEF5E128}"/>
              </a:ext>
            </a:extLst>
          </p:cNvPr>
          <p:cNvSpPr txBox="1">
            <a:spLocks noChangeArrowheads="1"/>
          </p:cNvSpPr>
          <p:nvPr/>
        </p:nvSpPr>
        <p:spPr bwMode="auto">
          <a:xfrm>
            <a:off x="1131888" y="3233738"/>
            <a:ext cx="2338387"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Từ</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câu</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15 </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câu</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dirty="0">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dirty="0">
              <a:latin typeface="Times New Roman" panose="02020603050405020304" pitchFamily="18" charset="0"/>
              <a:cs typeface="Times New Roman" panose="02020603050405020304" pitchFamily="18" charset="0"/>
            </a:endParaRPr>
          </a:p>
        </p:txBody>
      </p:sp>
      <p:sp>
        <p:nvSpPr>
          <p:cNvPr id="9" name="文本框 10">
            <a:extLst>
              <a:ext uri="{FF2B5EF4-FFF2-40B4-BE49-F238E27FC236}">
                <a16:creationId xmlns="" xmlns:a16="http://schemas.microsoft.com/office/drawing/2014/main"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Phần</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1: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Gặp</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gỡ</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và</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đính</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vi-VN" altLang="zh-CN" sz="3600" b="1" dirty="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dirty="0">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 xmlns:a16="http://schemas.microsoft.com/office/drawing/2014/main"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Tên</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đoạn</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trích</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do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ng</a:t>
            </a:r>
            <a:r>
              <a:rPr lang="vi-VN" altLang="zh-CN" sz="3600" b="1" dirty="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ời</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biên</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soạn</a:t>
            </a:r>
            <a:r>
              <a:rPr lang="en-SG" altLang="zh-CN" sz="3600" b="1"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600" b="1" dirty="0" err="1">
                <a:solidFill>
                  <a:srgbClr val="644B3D"/>
                </a:solidFill>
                <a:latin typeface="Times New Roman" panose="02020603050405020304" pitchFamily="18" charset="0"/>
                <a:ea typeface="汉仪全唐诗简"/>
                <a:cs typeface="Times New Roman" panose="02020603050405020304" pitchFamily="18" charset="0"/>
              </a:rPr>
              <a:t>đặt</a:t>
            </a:r>
            <a:endParaRPr lang="zh-CN" altLang="en-US" sz="3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1F5C9F8B-F5DE-4C9C-9D3B-80FACB4E1863}"/>
              </a:ext>
            </a:extLst>
          </p:cNvPr>
          <p:cNvSpPr txBox="1">
            <a:spLocks noChangeArrowheads="1"/>
          </p:cNvSpPr>
          <p:nvPr/>
        </p:nvSpPr>
        <p:spPr bwMode="auto">
          <a:xfrm>
            <a:off x="766763" y="1309869"/>
            <a:ext cx="24257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Times New Roman" pitchFamily="18" charset="0"/>
                <a:cs typeface="Times New Roman" pitchFamily="18" charset="0"/>
              </a:rPr>
              <a:t>1. </a:t>
            </a:r>
            <a:r>
              <a:rPr lang="en-SG" altLang="en-US" sz="4800" dirty="0" err="1">
                <a:solidFill>
                  <a:srgbClr val="FF0000"/>
                </a:solidFill>
                <a:latin typeface="Times New Roman" pitchFamily="18" charset="0"/>
                <a:cs typeface="Times New Roman" pitchFamily="18" charset="0"/>
              </a:rPr>
              <a:t>Vị</a:t>
            </a:r>
            <a:r>
              <a:rPr lang="en-SG" altLang="en-US" sz="4800" dirty="0">
                <a:solidFill>
                  <a:srgbClr val="FF0000"/>
                </a:solidFill>
                <a:latin typeface="Times New Roman" pitchFamily="18" charset="0"/>
                <a:cs typeface="Times New Roman" pitchFamily="18" charset="0"/>
              </a:rPr>
              <a:t> </a:t>
            </a:r>
            <a:r>
              <a:rPr lang="en-SG" altLang="en-US" sz="4800" dirty="0" err="1">
                <a:solidFill>
                  <a:srgbClr val="FF0000"/>
                </a:solidFill>
                <a:latin typeface="Times New Roman" pitchFamily="18" charset="0"/>
                <a:cs typeface="Times New Roman" pitchFamily="18" charset="0"/>
              </a:rPr>
              <a:t>trí</a:t>
            </a:r>
            <a:endParaRPr lang="en-SG" altLang="en-US" sz="4800" dirty="0">
              <a:solidFill>
                <a:srgbClr val="FF0000"/>
              </a:solidFill>
              <a:latin typeface="Times New Roman" pitchFamily="18" charset="0"/>
              <a:cs typeface="Times New Roman" pitchFamily="18" charset="0"/>
            </a:endParaRPr>
          </a:p>
        </p:txBody>
      </p:sp>
      <p:sp>
        <p:nvSpPr>
          <p:cNvPr id="12" name="TextBox 11"/>
          <p:cNvSpPr txBox="1"/>
          <p:nvPr/>
        </p:nvSpPr>
        <p:spPr>
          <a:xfrm>
            <a:off x="330306" y="207586"/>
            <a:ext cx="7195560" cy="1200329"/>
          </a:xfrm>
          <a:prstGeom prst="rect">
            <a:avLst/>
          </a:prstGeom>
          <a:noFill/>
        </p:spPr>
        <p:txBody>
          <a:bodyPr wrap="none" rtlCol="0">
            <a:spAutoFit/>
          </a:bodyPr>
          <a:lstStyle/>
          <a:p>
            <a:r>
              <a:rPr lang="en-US" sz="7200" b="1" dirty="0" smtClean="0">
                <a:solidFill>
                  <a:srgbClr val="FF0000"/>
                </a:solidFill>
                <a:latin typeface="Times New Roman" pitchFamily="18" charset="0"/>
                <a:cs typeface="Times New Roman" pitchFamily="18" charset="0"/>
              </a:rPr>
              <a:t>I. </a:t>
            </a:r>
            <a:r>
              <a:rPr lang="en-US" sz="7200" b="1" dirty="0" err="1" smtClean="0">
                <a:solidFill>
                  <a:srgbClr val="FF0000"/>
                </a:solidFill>
                <a:latin typeface="Times New Roman" pitchFamily="18" charset="0"/>
                <a:cs typeface="Times New Roman" pitchFamily="18" charset="0"/>
              </a:rPr>
              <a:t>Tìm</a:t>
            </a:r>
            <a:r>
              <a:rPr lang="en-US" sz="7200" b="1" dirty="0" smtClean="0">
                <a:solidFill>
                  <a:srgbClr val="FF0000"/>
                </a:solidFill>
                <a:latin typeface="Times New Roman" pitchFamily="18" charset="0"/>
                <a:cs typeface="Times New Roman" pitchFamily="18" charset="0"/>
              </a:rPr>
              <a:t> </a:t>
            </a:r>
            <a:r>
              <a:rPr lang="en-US" sz="7200" b="1" dirty="0" err="1" smtClean="0">
                <a:solidFill>
                  <a:srgbClr val="FF0000"/>
                </a:solidFill>
                <a:latin typeface="Times New Roman" pitchFamily="18" charset="0"/>
                <a:cs typeface="Times New Roman" pitchFamily="18" charset="0"/>
              </a:rPr>
              <a:t>hiểu</a:t>
            </a:r>
            <a:r>
              <a:rPr lang="en-US" sz="7200" b="1" dirty="0" smtClean="0">
                <a:solidFill>
                  <a:srgbClr val="FF0000"/>
                </a:solidFill>
                <a:latin typeface="Times New Roman" pitchFamily="18" charset="0"/>
                <a:cs typeface="Times New Roman" pitchFamily="18" charset="0"/>
              </a:rPr>
              <a:t> </a:t>
            </a:r>
            <a:r>
              <a:rPr lang="en-US" sz="7200" b="1" dirty="0" err="1" smtClean="0">
                <a:solidFill>
                  <a:srgbClr val="FF0000"/>
                </a:solidFill>
                <a:latin typeface="Times New Roman" pitchFamily="18" charset="0"/>
                <a:cs typeface="Times New Roman" pitchFamily="18" charset="0"/>
              </a:rPr>
              <a:t>chung</a:t>
            </a:r>
            <a:endParaRPr lang="en-US" sz="7200" b="1" dirty="0">
              <a:solidFill>
                <a:srgbClr val="FF0000"/>
              </a:solidFill>
              <a:latin typeface="Times New Roman" pitchFamily="18" charset="0"/>
              <a:cs typeface="Times New Roman" pitchFamily="18" charset="0"/>
            </a:endParaRPr>
          </a:p>
        </p:txBody>
      </p:sp>
      <p:pic>
        <p:nvPicPr>
          <p:cNvPr id="13" name="Picture 12" descr="C:\Users\Nga\Desktop\tải xuống.jpg"/>
          <p:cNvPicPr>
            <a:picLocks noChangeAspect="1" noChangeArrowheads="1"/>
          </p:cNvPicPr>
          <p:nvPr/>
        </p:nvPicPr>
        <p:blipFill>
          <a:blip r:embed="rId4" cstate="print"/>
          <a:srcRect/>
          <a:stretch>
            <a:fillRect/>
          </a:stretch>
        </p:blipFill>
        <p:spPr bwMode="auto">
          <a:xfrm>
            <a:off x="0" y="0"/>
            <a:ext cx="679132" cy="464234"/>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9170" y="155604"/>
            <a:ext cx="3606088" cy="6474513"/>
          </a:xfrm>
          <a:prstGeom prst="rect">
            <a:avLst/>
          </a:prstGeom>
        </p:spPr>
      </p:pic>
      <p:sp>
        <p:nvSpPr>
          <p:cNvPr id="6" name="Rectangle 5"/>
          <p:cNvSpPr/>
          <p:nvPr/>
        </p:nvSpPr>
        <p:spPr>
          <a:xfrm>
            <a:off x="7584140" y="2676838"/>
            <a:ext cx="4800601" cy="4154984"/>
          </a:xfrm>
          <a:prstGeom prst="rect">
            <a:avLst/>
          </a:prstGeom>
        </p:spPr>
        <p:txBody>
          <a:bodyPr wrap="square">
            <a:spAutoFit/>
          </a:bodyPr>
          <a:lstStyle/>
          <a:p>
            <a:pPr algn="ctr"/>
            <a:r>
              <a:rPr lang="vi-VN" sz="2200" b="0" i="1" dirty="0" smtClean="0">
                <a:effectLst/>
                <a:latin typeface="+mj-lt"/>
              </a:rPr>
              <a:t>Một hai nghiêng nước nghiêng thành,</a:t>
            </a:r>
            <a:r>
              <a:rPr lang="vi-VN" sz="2200" dirty="0" smtClean="0">
                <a:latin typeface="+mj-lt"/>
              </a:rPr>
              <a:t/>
            </a:r>
            <a:br>
              <a:rPr lang="vi-VN" sz="2200" dirty="0" smtClean="0">
                <a:latin typeface="+mj-lt"/>
              </a:rPr>
            </a:br>
            <a:r>
              <a:rPr lang="vi-VN" sz="2200" b="0" i="1" dirty="0" smtClean="0">
                <a:effectLst/>
                <a:latin typeface="+mj-lt"/>
              </a:rPr>
              <a:t>Sắc đành đòi một, tài đành họa hai.</a:t>
            </a:r>
            <a:r>
              <a:rPr lang="vi-VN" sz="2200" dirty="0" smtClean="0">
                <a:latin typeface="+mj-lt"/>
              </a:rPr>
              <a:t/>
            </a:r>
            <a:br>
              <a:rPr lang="vi-VN" sz="2200" dirty="0" smtClean="0">
                <a:latin typeface="+mj-lt"/>
              </a:rPr>
            </a:br>
            <a:r>
              <a:rPr lang="vi-VN" sz="2200" b="0" i="1" dirty="0" smtClean="0">
                <a:effectLst/>
                <a:latin typeface="+mj-lt"/>
              </a:rPr>
              <a:t>Thông minh vốn sẵn tính trời,</a:t>
            </a:r>
            <a:r>
              <a:rPr lang="vi-VN" sz="2200" dirty="0" smtClean="0">
                <a:latin typeface="+mj-lt"/>
              </a:rPr>
              <a:t/>
            </a:r>
            <a:br>
              <a:rPr lang="vi-VN" sz="2200" dirty="0" smtClean="0">
                <a:latin typeface="+mj-lt"/>
              </a:rPr>
            </a:br>
            <a:r>
              <a:rPr lang="vi-VN" sz="2200" b="0" i="1" dirty="0" smtClean="0">
                <a:effectLst/>
                <a:latin typeface="+mj-lt"/>
              </a:rPr>
              <a:t>Pha nghề thi họa, đủ mùi ca ngâm.</a:t>
            </a:r>
            <a:r>
              <a:rPr lang="vi-VN" sz="2200" dirty="0" smtClean="0">
                <a:latin typeface="+mj-lt"/>
              </a:rPr>
              <a:t/>
            </a:r>
            <a:br>
              <a:rPr lang="vi-VN" sz="2200" dirty="0" smtClean="0">
                <a:latin typeface="+mj-lt"/>
              </a:rPr>
            </a:br>
            <a:r>
              <a:rPr lang="vi-VN" sz="2200" b="0" i="1" dirty="0" smtClean="0">
                <a:effectLst/>
                <a:latin typeface="+mj-lt"/>
              </a:rPr>
              <a:t>Cung thương làu bậc ngũ âm,</a:t>
            </a:r>
            <a:r>
              <a:rPr lang="vi-VN" sz="2200" dirty="0" smtClean="0">
                <a:latin typeface="+mj-lt"/>
              </a:rPr>
              <a:t/>
            </a:r>
            <a:br>
              <a:rPr lang="vi-VN" sz="2200" dirty="0" smtClean="0">
                <a:latin typeface="+mj-lt"/>
              </a:rPr>
            </a:br>
            <a:r>
              <a:rPr lang="vi-VN" sz="2200" b="0" i="1" dirty="0" smtClean="0">
                <a:effectLst/>
                <a:latin typeface="+mj-lt"/>
              </a:rPr>
              <a:t>Nghề riêng ăn đứt hồ cầm một trương.</a:t>
            </a:r>
            <a:r>
              <a:rPr lang="vi-VN" sz="2200" dirty="0" smtClean="0">
                <a:latin typeface="+mj-lt"/>
              </a:rPr>
              <a:t/>
            </a:r>
            <a:br>
              <a:rPr lang="vi-VN" sz="2200" dirty="0" smtClean="0">
                <a:latin typeface="+mj-lt"/>
              </a:rPr>
            </a:br>
            <a:r>
              <a:rPr lang="vi-VN" sz="2200" b="0" i="1" dirty="0" smtClean="0">
                <a:effectLst/>
                <a:latin typeface="+mj-lt"/>
              </a:rPr>
              <a:t>Khúc nhà tay lựa nên chương,</a:t>
            </a:r>
            <a:r>
              <a:rPr lang="vi-VN" sz="2200" dirty="0" smtClean="0">
                <a:latin typeface="+mj-lt"/>
              </a:rPr>
              <a:t/>
            </a:r>
            <a:br>
              <a:rPr lang="vi-VN" sz="2200" dirty="0" smtClean="0">
                <a:latin typeface="+mj-lt"/>
              </a:rPr>
            </a:br>
            <a:r>
              <a:rPr lang="vi-VN" sz="2200" b="0" i="1" dirty="0" smtClean="0">
                <a:effectLst/>
                <a:latin typeface="+mj-lt"/>
              </a:rPr>
              <a:t>Một thiên Bạc mệnh, lại càng não nhân.</a:t>
            </a:r>
            <a:r>
              <a:rPr lang="vi-VN" sz="2200" dirty="0" smtClean="0">
                <a:latin typeface="+mj-lt"/>
              </a:rPr>
              <a:t/>
            </a:r>
            <a:br>
              <a:rPr lang="vi-VN" sz="2200" dirty="0" smtClean="0">
                <a:latin typeface="+mj-lt"/>
              </a:rPr>
            </a:br>
            <a:r>
              <a:rPr lang="vi-VN" sz="2200" b="0" i="1" dirty="0" smtClean="0">
                <a:effectLst/>
                <a:latin typeface="+mj-lt"/>
              </a:rPr>
              <a:t>Phong lưu rất mực hồng quần,</a:t>
            </a:r>
            <a:r>
              <a:rPr lang="vi-VN" sz="2200" dirty="0" smtClean="0">
                <a:latin typeface="+mj-lt"/>
              </a:rPr>
              <a:t/>
            </a:r>
            <a:br>
              <a:rPr lang="vi-VN" sz="2200" dirty="0" smtClean="0">
                <a:latin typeface="+mj-lt"/>
              </a:rPr>
            </a:br>
            <a:r>
              <a:rPr lang="vi-VN" sz="2200" b="0" i="1" dirty="0" smtClean="0">
                <a:effectLst/>
                <a:latin typeface="+mj-lt"/>
              </a:rPr>
              <a:t>Xuân xanh xấp xỉ tới tuần cập kê</a:t>
            </a:r>
            <a:r>
              <a:rPr lang="vi-VN" sz="2200" dirty="0" smtClean="0">
                <a:latin typeface="+mj-lt"/>
              </a:rPr>
              <a:t/>
            </a:r>
            <a:br>
              <a:rPr lang="vi-VN" sz="2200" dirty="0" smtClean="0">
                <a:latin typeface="+mj-lt"/>
              </a:rPr>
            </a:br>
            <a:r>
              <a:rPr lang="vi-VN" sz="2200" b="0" i="1" dirty="0" smtClean="0">
                <a:effectLst/>
                <a:latin typeface="+mj-lt"/>
              </a:rPr>
              <a:t>Êm đềm trướng rủ màn che,</a:t>
            </a:r>
            <a:r>
              <a:rPr lang="vi-VN" sz="2200" dirty="0" smtClean="0">
                <a:latin typeface="+mj-lt"/>
              </a:rPr>
              <a:t/>
            </a:r>
            <a:br>
              <a:rPr lang="vi-VN" sz="2200" dirty="0" smtClean="0">
                <a:latin typeface="+mj-lt"/>
              </a:rPr>
            </a:br>
            <a:r>
              <a:rPr lang="vi-VN" sz="2200" b="0" i="1" dirty="0" smtClean="0">
                <a:effectLst/>
                <a:latin typeface="+mj-lt"/>
              </a:rPr>
              <a:t>Tường đông ong bướm đi về mặc ai.</a:t>
            </a:r>
            <a:endParaRPr lang="en-US" sz="2200" dirty="0">
              <a:latin typeface="+mj-lt"/>
            </a:endParaRPr>
          </a:p>
        </p:txBody>
      </p:sp>
      <p:sp>
        <p:nvSpPr>
          <p:cNvPr id="7" name="Rectangle 6"/>
          <p:cNvSpPr/>
          <p:nvPr/>
        </p:nvSpPr>
        <p:spPr>
          <a:xfrm>
            <a:off x="3110455" y="54305"/>
            <a:ext cx="5240169" cy="4493538"/>
          </a:xfrm>
          <a:prstGeom prst="rect">
            <a:avLst/>
          </a:prstGeom>
        </p:spPr>
        <p:txBody>
          <a:bodyPr wrap="square">
            <a:spAutoFit/>
          </a:bodyPr>
          <a:lstStyle/>
          <a:p>
            <a:pPr algn="ctr"/>
            <a:r>
              <a:rPr lang="vi-VN" sz="2200" b="0" i="1" dirty="0" smtClean="0">
                <a:effectLst/>
                <a:latin typeface="+mj-lt"/>
              </a:rPr>
              <a:t>Đầu lòng hai ả tố nga,</a:t>
            </a:r>
            <a:r>
              <a:rPr lang="vi-VN" sz="2200" dirty="0" smtClean="0">
                <a:latin typeface="+mj-lt"/>
              </a:rPr>
              <a:t/>
            </a:r>
            <a:br>
              <a:rPr lang="vi-VN" sz="2200" dirty="0" smtClean="0">
                <a:latin typeface="+mj-lt"/>
              </a:rPr>
            </a:br>
            <a:r>
              <a:rPr lang="vi-VN" sz="2200" b="0" i="1" dirty="0" smtClean="0">
                <a:effectLst/>
                <a:latin typeface="+mj-lt"/>
              </a:rPr>
              <a:t>Thúy Kiều là chị, em là Thúy Vân.</a:t>
            </a:r>
            <a:r>
              <a:rPr lang="vi-VN" sz="2200" dirty="0" smtClean="0">
                <a:latin typeface="+mj-lt"/>
              </a:rPr>
              <a:t/>
            </a:r>
            <a:br>
              <a:rPr lang="vi-VN" sz="2200" dirty="0" smtClean="0">
                <a:latin typeface="+mj-lt"/>
              </a:rPr>
            </a:br>
            <a:r>
              <a:rPr lang="vi-VN" sz="2200" b="0" i="1" dirty="0" smtClean="0">
                <a:effectLst/>
                <a:latin typeface="+mj-lt"/>
              </a:rPr>
              <a:t>Mai cốt cách, tuyết tinh thần,</a:t>
            </a:r>
            <a:r>
              <a:rPr lang="vi-VN" sz="2200" dirty="0" smtClean="0">
                <a:latin typeface="+mj-lt"/>
              </a:rPr>
              <a:t/>
            </a:r>
            <a:br>
              <a:rPr lang="vi-VN" sz="2200" dirty="0" smtClean="0">
                <a:latin typeface="+mj-lt"/>
              </a:rPr>
            </a:br>
            <a:r>
              <a:rPr lang="vi-VN" sz="2200" b="0" i="1" dirty="0" smtClean="0">
                <a:effectLst/>
                <a:latin typeface="+mj-lt"/>
              </a:rPr>
              <a:t>Mỗi người một vẻ, mười phân vẹn mười.</a:t>
            </a:r>
            <a:r>
              <a:rPr lang="vi-VN" sz="2200" dirty="0" smtClean="0">
                <a:latin typeface="+mj-lt"/>
              </a:rPr>
              <a:t/>
            </a:r>
            <a:br>
              <a:rPr lang="vi-VN" sz="2200" dirty="0" smtClean="0">
                <a:latin typeface="+mj-lt"/>
              </a:rPr>
            </a:br>
            <a:r>
              <a:rPr lang="vi-VN" sz="2200" b="0" i="1" dirty="0" smtClean="0">
                <a:effectLst/>
                <a:latin typeface="+mj-lt"/>
              </a:rPr>
              <a:t>Vân xem trang trọng khác vời,</a:t>
            </a:r>
            <a:r>
              <a:rPr lang="vi-VN" sz="2200" dirty="0" smtClean="0">
                <a:latin typeface="+mj-lt"/>
              </a:rPr>
              <a:t/>
            </a:r>
            <a:br>
              <a:rPr lang="vi-VN" sz="2200" dirty="0" smtClean="0">
                <a:latin typeface="+mj-lt"/>
              </a:rPr>
            </a:br>
            <a:r>
              <a:rPr lang="vi-VN" sz="2200" b="0" i="1" dirty="0" smtClean="0">
                <a:effectLst/>
                <a:latin typeface="+mj-lt"/>
              </a:rPr>
              <a:t>Khuôn trăng đầy đặn, nét ngài nở nang.</a:t>
            </a:r>
            <a:r>
              <a:rPr lang="vi-VN" sz="2200" dirty="0" smtClean="0">
                <a:latin typeface="+mj-lt"/>
              </a:rPr>
              <a:t/>
            </a:r>
            <a:br>
              <a:rPr lang="vi-VN" sz="2200" dirty="0" smtClean="0">
                <a:latin typeface="+mj-lt"/>
              </a:rPr>
            </a:br>
            <a:r>
              <a:rPr lang="vi-VN" sz="2200" b="0" i="1" dirty="0" smtClean="0">
                <a:effectLst/>
                <a:latin typeface="+mj-lt"/>
              </a:rPr>
              <a:t>Hoa cười ngọc thốt đoan trang,</a:t>
            </a:r>
            <a:r>
              <a:rPr lang="vi-VN" sz="2200" dirty="0" smtClean="0">
                <a:latin typeface="+mj-lt"/>
              </a:rPr>
              <a:t/>
            </a:r>
            <a:br>
              <a:rPr lang="vi-VN" sz="2200" dirty="0" smtClean="0">
                <a:latin typeface="+mj-lt"/>
              </a:rPr>
            </a:br>
            <a:r>
              <a:rPr lang="vi-VN" sz="2200" b="0" i="1" dirty="0" smtClean="0">
                <a:effectLst/>
                <a:latin typeface="+mj-lt"/>
              </a:rPr>
              <a:t>Mây thua nước tóc, tuyết nhường màu da.</a:t>
            </a:r>
            <a:r>
              <a:rPr lang="vi-VN" sz="2200" dirty="0" smtClean="0">
                <a:latin typeface="+mj-lt"/>
              </a:rPr>
              <a:t/>
            </a:r>
            <a:br>
              <a:rPr lang="vi-VN" sz="2200" dirty="0" smtClean="0">
                <a:latin typeface="+mj-lt"/>
              </a:rPr>
            </a:br>
            <a:r>
              <a:rPr lang="vi-VN" sz="2200" b="0" i="1" dirty="0" smtClean="0">
                <a:effectLst/>
                <a:latin typeface="+mj-lt"/>
              </a:rPr>
              <a:t>Kiều càng sắc sảo, mặn mà,</a:t>
            </a:r>
            <a:r>
              <a:rPr lang="vi-VN" sz="2200" dirty="0" smtClean="0">
                <a:latin typeface="+mj-lt"/>
              </a:rPr>
              <a:t/>
            </a:r>
            <a:br>
              <a:rPr lang="vi-VN" sz="2200" dirty="0" smtClean="0">
                <a:latin typeface="+mj-lt"/>
              </a:rPr>
            </a:br>
            <a:r>
              <a:rPr lang="vi-VN" sz="2200" b="0" i="1" dirty="0" smtClean="0">
                <a:effectLst/>
                <a:latin typeface="+mj-lt"/>
              </a:rPr>
              <a:t>So bề tài, sắc, lại là phần hơn.</a:t>
            </a:r>
            <a:r>
              <a:rPr lang="vi-VN" sz="2200" dirty="0" smtClean="0">
                <a:latin typeface="+mj-lt"/>
              </a:rPr>
              <a:t/>
            </a:r>
            <a:br>
              <a:rPr lang="vi-VN" sz="2200" dirty="0" smtClean="0">
                <a:latin typeface="+mj-lt"/>
              </a:rPr>
            </a:br>
            <a:r>
              <a:rPr lang="vi-VN" sz="2200" b="0" i="1" dirty="0" smtClean="0">
                <a:effectLst/>
                <a:latin typeface="+mj-lt"/>
              </a:rPr>
              <a:t>Làn thu thủy, nét xuân sơn,</a:t>
            </a:r>
            <a:r>
              <a:rPr lang="vi-VN" sz="2200" dirty="0" smtClean="0">
                <a:latin typeface="+mj-lt"/>
              </a:rPr>
              <a:t/>
            </a:r>
            <a:br>
              <a:rPr lang="vi-VN" sz="2200" dirty="0" smtClean="0">
                <a:latin typeface="+mj-lt"/>
              </a:rPr>
            </a:br>
            <a:r>
              <a:rPr lang="vi-VN" sz="2200" b="0" i="1" dirty="0" smtClean="0">
                <a:effectLst/>
                <a:latin typeface="+mj-lt"/>
              </a:rPr>
              <a:t>Hoa ghen thua thắm, liễu hờn kém xanh.</a:t>
            </a:r>
            <a:r>
              <a:rPr lang="vi-VN" sz="2200" dirty="0" smtClean="0">
                <a:latin typeface="+mj-lt"/>
              </a:rPr>
              <a:t/>
            </a:r>
            <a:br>
              <a:rPr lang="vi-VN" sz="2200" dirty="0" smtClean="0">
                <a:latin typeface="+mj-lt"/>
              </a:rPr>
            </a:br>
            <a:endParaRPr lang="en-US" sz="2200" dirty="0">
              <a:latin typeface="+mj-lt"/>
            </a:endParaRPr>
          </a:p>
        </p:txBody>
      </p:sp>
      <p:pic>
        <p:nvPicPr>
          <p:cNvPr id="3074" name="Picture 2" descr="So sánh tài sắc của Thúy Vân và Thúy Kiều - Văn mẫu lớp 11 (8 mẫu)"/>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615"/>
          <a:stretch/>
        </p:blipFill>
        <p:spPr bwMode="auto">
          <a:xfrm>
            <a:off x="4168590" y="3970169"/>
            <a:ext cx="3196891" cy="2995407"/>
          </a:xfrm>
          <a:prstGeom prst="rect">
            <a:avLst/>
          </a:prstGeom>
          <a:ln>
            <a:noFill/>
          </a:ln>
          <a:effectLst>
            <a:softEdge rad="635000"/>
          </a:effectLst>
          <a:extLst>
            <a:ext uri="{909E8E84-426E-40DD-AFC4-6F175D3DCCD1}">
              <a14:hiddenFill xmlns:a14="http://schemas.microsoft.com/office/drawing/2010/main" xmlns="">
                <a:solidFill>
                  <a:srgbClr val="FFFFFF"/>
                </a:solidFill>
              </a14:hiddenFill>
            </a:ext>
          </a:extLst>
        </p:spPr>
      </p:pic>
      <p:pic>
        <p:nvPicPr>
          <p:cNvPr id="9" name="Picture 2" descr="So sánh tài sắc của Thúy Vân và Thúy Kiều - Văn mẫu lớp 11 (8 mẫu)"/>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6333"/>
          <a:stretch/>
        </p:blipFill>
        <p:spPr bwMode="auto">
          <a:xfrm>
            <a:off x="8350624" y="-79407"/>
            <a:ext cx="3485776" cy="3190876"/>
          </a:xfrm>
          <a:prstGeom prst="rect">
            <a:avLst/>
          </a:prstGeom>
          <a:ln>
            <a:noFill/>
          </a:ln>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6055421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7553" y="0"/>
            <a:ext cx="12251069" cy="6846602"/>
          </a:xfrm>
          <a:prstGeom prst="rect">
            <a:avLst/>
          </a:prstGeom>
          <a:ln>
            <a:noFill/>
          </a:ln>
          <a:effectLst>
            <a:softEdge rad="112500"/>
          </a:effectLst>
        </p:spPr>
      </p:pic>
      <p:sp>
        <p:nvSpPr>
          <p:cNvPr id="2" name="Title 1"/>
          <p:cNvSpPr>
            <a:spLocks noGrp="1"/>
          </p:cNvSpPr>
          <p:nvPr>
            <p:ph type="title"/>
          </p:nvPr>
        </p:nvSpPr>
        <p:spPr>
          <a:xfrm>
            <a:off x="0" y="313460"/>
            <a:ext cx="9918923" cy="1325563"/>
          </a:xfrm>
        </p:spPr>
        <p:txBody>
          <a:bodyPr/>
          <a:lstStyle/>
          <a:p>
            <a:r>
              <a:rPr lang="en-US" altLang="en-US" b="1" dirty="0" smtClean="0">
                <a:solidFill>
                  <a:srgbClr val="FFFF00"/>
                </a:solidFill>
                <a:latin typeface="Times New Roman" pitchFamily="18" charset="0"/>
                <a:cs typeface="Times New Roman" pitchFamily="18" charset="0"/>
              </a:rPr>
              <a:t>2. </a:t>
            </a:r>
            <a:r>
              <a:rPr lang="en-US" altLang="en-US" b="1" dirty="0" err="1" smtClean="0">
                <a:solidFill>
                  <a:srgbClr val="FFFF00"/>
                </a:solidFill>
                <a:latin typeface="Times New Roman" pitchFamily="18" charset="0"/>
                <a:cs typeface="Times New Roman" pitchFamily="18" charset="0"/>
              </a:rPr>
              <a:t>Tìm</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hiểu</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chú</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thích</a:t>
            </a:r>
            <a:r>
              <a:rPr lang="en-US" altLang="en-US" b="1" dirty="0" smtClean="0">
                <a:solidFill>
                  <a:srgbClr val="FFFF00"/>
                </a:solidFill>
                <a:latin typeface="Times New Roman" pitchFamily="18" charset="0"/>
                <a:cs typeface="Times New Roman" pitchFamily="18" charset="0"/>
              </a:rPr>
              <a:t>:</a:t>
            </a:r>
            <a:br>
              <a:rPr lang="en-US" altLang="en-US" b="1" dirty="0" smtClean="0">
                <a:solidFill>
                  <a:srgbClr val="FFFF00"/>
                </a:solidFill>
                <a:latin typeface="Times New Roman" pitchFamily="18" charset="0"/>
                <a:cs typeface="Times New Roman" pitchFamily="18" charset="0"/>
              </a:rPr>
            </a:br>
            <a:r>
              <a:rPr lang="en-US" altLang="en-US" b="1" dirty="0" err="1" smtClean="0">
                <a:solidFill>
                  <a:srgbClr val="FFFF00"/>
                </a:solidFill>
                <a:latin typeface="Times New Roman" pitchFamily="18" charset="0"/>
                <a:cs typeface="Times New Roman" pitchFamily="18" charset="0"/>
              </a:rPr>
              <a:t>Nối</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cột</a:t>
            </a:r>
            <a:r>
              <a:rPr lang="en-US" altLang="en-US" b="1" dirty="0" smtClean="0">
                <a:solidFill>
                  <a:srgbClr val="FFFF00"/>
                </a:solidFill>
                <a:latin typeface="Times New Roman" pitchFamily="18" charset="0"/>
                <a:cs typeface="Times New Roman" pitchFamily="18" charset="0"/>
              </a:rPr>
              <a:t> A </a:t>
            </a:r>
            <a:r>
              <a:rPr lang="en-US" altLang="en-US" b="1" dirty="0" err="1" smtClean="0">
                <a:solidFill>
                  <a:srgbClr val="FFFF00"/>
                </a:solidFill>
                <a:latin typeface="Times New Roman" pitchFamily="18" charset="0"/>
                <a:cs typeface="Times New Roman" pitchFamily="18" charset="0"/>
              </a:rPr>
              <a:t>với</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cột</a:t>
            </a:r>
            <a:r>
              <a:rPr lang="en-US" altLang="en-US" b="1" dirty="0" smtClean="0">
                <a:solidFill>
                  <a:srgbClr val="FFFF00"/>
                </a:solidFill>
                <a:latin typeface="Times New Roman" pitchFamily="18" charset="0"/>
                <a:cs typeface="Times New Roman" pitchFamily="18" charset="0"/>
              </a:rPr>
              <a:t> B </a:t>
            </a:r>
            <a:r>
              <a:rPr lang="en-US" altLang="en-US" b="1" dirty="0" err="1" smtClean="0">
                <a:solidFill>
                  <a:srgbClr val="FFFF00"/>
                </a:solidFill>
                <a:latin typeface="Times New Roman" pitchFamily="18" charset="0"/>
                <a:cs typeface="Times New Roman" pitchFamily="18" charset="0"/>
              </a:rPr>
              <a:t>sao</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cho</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phù</a:t>
            </a:r>
            <a:r>
              <a:rPr lang="en-US" altLang="en-US" b="1" dirty="0" smtClean="0">
                <a:solidFill>
                  <a:srgbClr val="FFFF00"/>
                </a:solidFill>
                <a:latin typeface="Times New Roman" pitchFamily="18" charset="0"/>
                <a:cs typeface="Times New Roman" pitchFamily="18" charset="0"/>
              </a:rPr>
              <a:t> </a:t>
            </a:r>
            <a:r>
              <a:rPr lang="en-US" altLang="en-US" b="1" dirty="0" err="1" smtClean="0">
                <a:solidFill>
                  <a:srgbClr val="FFFF00"/>
                </a:solidFill>
                <a:latin typeface="Times New Roman" pitchFamily="18" charset="0"/>
                <a:cs typeface="Times New Roman" pitchFamily="18" charset="0"/>
              </a:rPr>
              <a:t>hợp</a:t>
            </a:r>
            <a:endParaRPr lang="en-US" b="1" dirty="0">
              <a:solidFill>
                <a:srgbClr val="FFFF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210097181"/>
              </p:ext>
            </p:extLst>
          </p:nvPr>
        </p:nvGraphicFramePr>
        <p:xfrm>
          <a:off x="420188" y="1832912"/>
          <a:ext cx="3315789" cy="3474720"/>
        </p:xfrm>
        <a:graphic>
          <a:graphicData uri="http://schemas.openxmlformats.org/drawingml/2006/table">
            <a:tbl>
              <a:tblPr firstRow="1" bandRow="1">
                <a:tableStyleId>{93296810-A885-4BE3-A3E7-6D5BEEA58F35}</a:tableStyleId>
              </a:tblPr>
              <a:tblGrid>
                <a:gridCol w="3315789">
                  <a:extLst>
                    <a:ext uri="{9D8B030D-6E8A-4147-A177-3AD203B41FA5}">
                      <a16:colId xmlns="" xmlns:a16="http://schemas.microsoft.com/office/drawing/2014/main" val="950259144"/>
                    </a:ext>
                  </a:extLst>
                </a:gridCol>
              </a:tblGrid>
              <a:tr h="370840">
                <a:tc>
                  <a:txBody>
                    <a:bodyPr/>
                    <a:lstStyle/>
                    <a:p>
                      <a:pPr algn="ctr"/>
                      <a:r>
                        <a:rPr lang="en-US" sz="3200" dirty="0" smtClean="0">
                          <a:latin typeface="Times New Roman" panose="02020603050405020304" pitchFamily="18" charset="0"/>
                          <a:cs typeface="Times New Roman" panose="02020603050405020304" pitchFamily="18" charset="0"/>
                        </a:rPr>
                        <a:t>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588702349"/>
                  </a:ext>
                </a:extLst>
              </a:tr>
              <a:tr h="370840">
                <a:tc>
                  <a:txBody>
                    <a:bodyPr/>
                    <a:lstStyle/>
                    <a:p>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Đoan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trang</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343330056"/>
                  </a:ext>
                </a:extLst>
              </a:tr>
              <a:tr h="370840">
                <a:tc>
                  <a:txBody>
                    <a:bodyPr/>
                    <a:lstStyle/>
                    <a:p>
                      <a:r>
                        <a:rPr lang="en-US" sz="3200" dirty="0" smtClean="0">
                          <a:latin typeface="Times New Roman" panose="02020603050405020304" pitchFamily="18" charset="0"/>
                          <a:cs typeface="Times New Roman" panose="02020603050405020304" pitchFamily="18" charset="0"/>
                        </a:rPr>
                        <a:t>2. Mai </a:t>
                      </a:r>
                      <a:r>
                        <a:rPr lang="en-US" sz="3200" dirty="0" err="1" smtClean="0">
                          <a:latin typeface="Times New Roman" panose="02020603050405020304" pitchFamily="18" charset="0"/>
                          <a:cs typeface="Times New Roman" panose="02020603050405020304" pitchFamily="18" charset="0"/>
                        </a:rPr>
                        <a:t>cốt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cách</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931948838"/>
                  </a:ext>
                </a:extLst>
              </a:tr>
              <a:tr h="370840">
                <a:tc>
                  <a:txBody>
                    <a:bodyPr/>
                    <a:lstStyle/>
                    <a:p>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Tuyết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tinh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thần</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94735022"/>
                  </a:ext>
                </a:extLst>
              </a:tr>
              <a:tr h="370840">
                <a:tc>
                  <a:txBody>
                    <a:bodyPr/>
                    <a:lstStyle/>
                    <a:p>
                      <a:r>
                        <a:rPr lang="en-US" sz="3200" dirty="0" smtClean="0">
                          <a:latin typeface="Times New Roman" panose="02020603050405020304" pitchFamily="18" charset="0"/>
                          <a:cs typeface="Times New Roman" panose="02020603050405020304" pitchFamily="18" charset="0"/>
                        </a:rPr>
                        <a:t>4. </a:t>
                      </a:r>
                      <a:r>
                        <a:rPr lang="en-US" sz="3200" dirty="0" err="1" smtClean="0">
                          <a:latin typeface="Times New Roman" panose="02020603050405020304" pitchFamily="18" charset="0"/>
                          <a:cs typeface="Times New Roman" panose="02020603050405020304" pitchFamily="18" charset="0"/>
                        </a:rPr>
                        <a:t>Tố</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nga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670396028"/>
                  </a:ext>
                </a:extLst>
              </a:tr>
              <a:tr h="370840">
                <a:tc>
                  <a:txBody>
                    <a:bodyPr/>
                    <a:lstStyle/>
                    <a:p>
                      <a:r>
                        <a:rPr lang="en-US" sz="3200" dirty="0" smtClean="0">
                          <a:latin typeface="Times New Roman" panose="02020603050405020304" pitchFamily="18" charset="0"/>
                          <a:cs typeface="Times New Roman" panose="02020603050405020304" pitchFamily="18" charset="0"/>
                        </a:rPr>
                        <a:t>5. </a:t>
                      </a:r>
                      <a:r>
                        <a:rPr lang="en-US" sz="3200" dirty="0" err="1" smtClean="0">
                          <a:latin typeface="Times New Roman" panose="02020603050405020304" pitchFamily="18" charset="0"/>
                          <a:cs typeface="Times New Roman" panose="02020603050405020304" pitchFamily="18" charset="0"/>
                        </a:rPr>
                        <a:t>Làn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thủy</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7485772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368101663"/>
              </p:ext>
            </p:extLst>
          </p:nvPr>
        </p:nvGraphicFramePr>
        <p:xfrm>
          <a:off x="5329646" y="1776549"/>
          <a:ext cx="6688183" cy="4506443"/>
        </p:xfrm>
        <a:graphic>
          <a:graphicData uri="http://schemas.openxmlformats.org/drawingml/2006/table">
            <a:tbl>
              <a:tblPr firstRow="1" bandRow="1">
                <a:tableStyleId>{00A15C55-8517-42AA-B614-E9B94910E393}</a:tableStyleId>
              </a:tblPr>
              <a:tblGrid>
                <a:gridCol w="6688183">
                  <a:extLst>
                    <a:ext uri="{9D8B030D-6E8A-4147-A177-3AD203B41FA5}">
                      <a16:colId xmlns="" xmlns:a16="http://schemas.microsoft.com/office/drawing/2014/main" val="1009814638"/>
                    </a:ext>
                  </a:extLst>
                </a:gridCol>
              </a:tblGrid>
              <a:tr h="635483">
                <a:tc>
                  <a:txBody>
                    <a:bodyPr/>
                    <a:lstStyle/>
                    <a:p>
                      <a:pPr algn="ctr"/>
                      <a:r>
                        <a:rPr lang="en-US" sz="3200" dirty="0" smtClean="0">
                          <a:latin typeface="Times New Roman" panose="02020603050405020304" pitchFamily="18" charset="0"/>
                          <a:cs typeface="Times New Roman" panose="02020603050405020304" pitchFamily="18" charset="0"/>
                        </a:rPr>
                        <a:t>B</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213924519"/>
                  </a:ext>
                </a:extLst>
              </a:tr>
              <a:tr h="370840">
                <a:tc>
                  <a:txBody>
                    <a:bodyPr/>
                    <a:lstStyle/>
                    <a:p>
                      <a:pPr rtl="0"/>
                      <a:r>
                        <a:rPr lang="en-US" sz="3200" u="none" strike="noStrike" kern="1200" baseline="0" dirty="0" smtClean="0">
                          <a:latin typeface="Times New Roman" panose="02020603050405020304" pitchFamily="18" charset="0"/>
                          <a:cs typeface="Times New Roman" panose="02020603050405020304" pitchFamily="18" charset="0"/>
                        </a:rPr>
                        <a:t>a. </a:t>
                      </a:r>
                      <a:r>
                        <a:rPr lang="en-US" sz="3200" u="none" strike="noStrike" kern="1200" baseline="0" dirty="0" err="1" smtClean="0">
                          <a:latin typeface="Times New Roman" panose="02020603050405020304" pitchFamily="18" charset="0"/>
                          <a:cs typeface="Times New Roman" panose="02020603050405020304" pitchFamily="18" charset="0"/>
                        </a:rPr>
                        <a:t>tinh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thần</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của</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tuyết</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trắng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và</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trong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sạch</a:t>
                      </a:r>
                      <a:r>
                        <a:rPr lang="en-US" sz="3200" u="none" strike="noStrike" kern="1200" baseline="0" dirty="0" smtClean="0">
                          <a:latin typeface="Times New Roman" panose="02020603050405020304" pitchFamily="18" charset="0"/>
                          <a:cs typeface="Times New Roman" panose="02020603050405020304" pitchFamily="18" charset="0"/>
                        </a:rPr>
                        <a:t>.</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3098774957"/>
                  </a:ext>
                </a:extLst>
              </a:tr>
              <a:tr h="370840">
                <a:tc>
                  <a:txBody>
                    <a:bodyPr/>
                    <a:lstStyle/>
                    <a:p>
                      <a:pPr rtl="0"/>
                      <a:r>
                        <a:rPr lang="vi-VN" sz="3200" u="none" strike="noStrike" kern="1200" baseline="0" dirty="0" smtClean="0">
                          <a:latin typeface="Times New Roman" panose="02020603050405020304" pitchFamily="18" charset="0"/>
                          <a:cs typeface="Times New Roman" panose="02020603050405020304" pitchFamily="18" charset="0"/>
                        </a:rPr>
                        <a:t>b. chỉ người con gái đẹp.</a:t>
                      </a:r>
                      <a:endParaRPr lang="vi-VN"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3157111891"/>
                  </a:ext>
                </a:extLst>
              </a:tr>
              <a:tr h="370840">
                <a:tc>
                  <a:txBody>
                    <a:bodyPr/>
                    <a:lstStyle/>
                    <a:p>
                      <a:pPr rtl="0"/>
                      <a:r>
                        <a:rPr lang="vi-VN" sz="3200" u="none" strike="noStrike" kern="1200" baseline="0" dirty="0" smtClean="0">
                          <a:latin typeface="Times New Roman" panose="02020603050405020304" pitchFamily="18" charset="0"/>
                          <a:cs typeface="Times New Roman" panose="02020603050405020304" pitchFamily="18" charset="0"/>
                        </a:rPr>
                        <a:t>c. làn nước mùa thu</a:t>
                      </a:r>
                      <a:endParaRPr lang="vi-VN"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4002996603"/>
                  </a:ext>
                </a:extLst>
              </a:tr>
              <a:tr h="370840">
                <a:tc>
                  <a:txBody>
                    <a:bodyPr/>
                    <a:lstStyle/>
                    <a:p>
                      <a:pPr rtl="0"/>
                      <a:r>
                        <a:rPr lang="en-US" sz="3200" u="none" strike="noStrike" kern="1200" baseline="0" dirty="0" err="1" smtClean="0">
                          <a:latin typeface="Times New Roman" panose="02020603050405020304" pitchFamily="18" charset="0"/>
                          <a:cs typeface="Times New Roman" panose="02020603050405020304" pitchFamily="18" charset="0"/>
                        </a:rPr>
                        <a:t>d.cốt</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cách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của</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cây</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mai</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mảnh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dẻ</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và</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thanh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tao</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2413802210"/>
                  </a:ext>
                </a:extLst>
              </a:tr>
              <a:tr h="370840">
                <a:tc>
                  <a:txBody>
                    <a:bodyPr/>
                    <a:lstStyle/>
                    <a:p>
                      <a:pPr rtl="0"/>
                      <a:r>
                        <a:rPr lang="en-US" sz="3200" u="none" strike="noStrike" kern="1200" baseline="0" dirty="0" smtClean="0">
                          <a:latin typeface="Times New Roman" panose="02020603050405020304" pitchFamily="18" charset="0"/>
                          <a:cs typeface="Times New Roman" panose="02020603050405020304" pitchFamily="18" charset="0"/>
                        </a:rPr>
                        <a:t>e. </a:t>
                      </a:r>
                      <a:r>
                        <a:rPr lang="en-US" sz="3200" u="none" strike="noStrike" kern="1200" baseline="0" dirty="0" err="1" smtClean="0">
                          <a:latin typeface="Times New Roman" panose="02020603050405020304" pitchFamily="18" charset="0"/>
                          <a:cs typeface="Times New Roman" panose="02020603050405020304" pitchFamily="18" charset="0"/>
                        </a:rPr>
                        <a:t>nghiêm</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trang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đứng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đắn</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752498880"/>
                  </a:ext>
                </a:extLst>
              </a:tr>
            </a:tbl>
          </a:graphicData>
        </a:graphic>
      </p:graphicFrame>
      <p:sp>
        <p:nvSpPr>
          <p:cNvPr id="6" name="Freeform 28"/>
          <p:cNvSpPr>
            <a:spLocks/>
          </p:cNvSpPr>
          <p:nvPr/>
        </p:nvSpPr>
        <p:spPr bwMode="auto">
          <a:xfrm>
            <a:off x="3735977" y="2668226"/>
            <a:ext cx="1593669" cy="3304404"/>
          </a:xfrm>
          <a:custGeom>
            <a:avLst/>
            <a:gdLst>
              <a:gd name="T0" fmla="*/ 0 w 534"/>
              <a:gd name="T1" fmla="*/ 0 h 2762"/>
              <a:gd name="T2" fmla="*/ 2147483646 w 534"/>
              <a:gd name="T3" fmla="*/ 2147483646 h 2762"/>
              <a:gd name="T4" fmla="*/ 0 60000 65536"/>
              <a:gd name="T5" fmla="*/ 0 60000 65536"/>
            </a:gdLst>
            <a:ahLst/>
            <a:cxnLst>
              <a:cxn ang="T4">
                <a:pos x="T0" y="T1"/>
              </a:cxn>
              <a:cxn ang="T5">
                <a:pos x="T2" y="T3"/>
              </a:cxn>
            </a:cxnLst>
            <a:rect l="0" t="0" r="r" b="b"/>
            <a:pathLst>
              <a:path w="534" h="2762">
                <a:moveTo>
                  <a:pt x="0" y="0"/>
                </a:moveTo>
                <a:lnTo>
                  <a:pt x="534" y="2762"/>
                </a:lnTo>
              </a:path>
            </a:pathLst>
          </a:custGeom>
          <a:noFill/>
          <a:ln w="57150" cap="flat" cmpd="sng">
            <a:solidFill>
              <a:srgbClr val="FF0000"/>
            </a:solidFill>
            <a:prstDash val="solid"/>
            <a:miter lim="800000"/>
            <a:headEnd type="none" w="med" len="me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Line 30"/>
          <p:cNvSpPr>
            <a:spLocks noChangeShapeType="1"/>
          </p:cNvSpPr>
          <p:nvPr/>
        </p:nvSpPr>
        <p:spPr bwMode="auto">
          <a:xfrm flipV="1">
            <a:off x="3735976" y="2785291"/>
            <a:ext cx="1593669" cy="1068510"/>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ine 31"/>
          <p:cNvSpPr>
            <a:spLocks noChangeShapeType="1"/>
          </p:cNvSpPr>
          <p:nvPr/>
        </p:nvSpPr>
        <p:spPr bwMode="auto">
          <a:xfrm flipV="1">
            <a:off x="3735975" y="3699690"/>
            <a:ext cx="1593670" cy="899161"/>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Line 32"/>
          <p:cNvSpPr>
            <a:spLocks noChangeShapeType="1"/>
          </p:cNvSpPr>
          <p:nvPr/>
        </p:nvSpPr>
        <p:spPr bwMode="auto">
          <a:xfrm flipV="1">
            <a:off x="3735973" y="4339771"/>
            <a:ext cx="1593671" cy="78425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Line 29"/>
          <p:cNvSpPr>
            <a:spLocks noChangeShapeType="1"/>
          </p:cNvSpPr>
          <p:nvPr/>
        </p:nvSpPr>
        <p:spPr bwMode="auto">
          <a:xfrm>
            <a:off x="3735970" y="3319546"/>
            <a:ext cx="1593673" cy="1804483"/>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0062509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úy Kiều báo ân báo oán - Ôn Thi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stretch>
            <a:fillRect/>
          </a:stretch>
        </p:blipFill>
        <p:spPr>
          <a:xfrm>
            <a:off x="133164" y="1913572"/>
            <a:ext cx="4762500" cy="3762375"/>
          </a:xfrm>
          <a:prstGeom prst="rect">
            <a:avLst/>
          </a:prstGeom>
          <a:ln>
            <a:noFill/>
          </a:ln>
          <a:effectLst>
            <a:softEdge rad="635000"/>
          </a:effectLst>
        </p:spPr>
      </p:pic>
      <p:sp>
        <p:nvSpPr>
          <p:cNvPr id="6" name="Title 1"/>
          <p:cNvSpPr>
            <a:spLocks noGrp="1"/>
          </p:cNvSpPr>
          <p:nvPr>
            <p:ph type="title"/>
          </p:nvPr>
        </p:nvSpPr>
        <p:spPr>
          <a:xfrm>
            <a:off x="165835" y="907659"/>
            <a:ext cx="3975859" cy="1325563"/>
          </a:xfrm>
        </p:spPr>
        <p:txBody>
          <a:bodyPr>
            <a:normAutofit/>
          </a:bodyPr>
          <a:lstStyle/>
          <a:p>
            <a:pPr algn="ctr"/>
            <a:r>
              <a:rPr lang="en-US" altLang="en-US" dirty="0" smtClean="0">
                <a:solidFill>
                  <a:srgbClr val="002060"/>
                </a:solidFill>
                <a:latin typeface="Times New Roman" pitchFamily="18" charset="0"/>
                <a:cs typeface="Times New Roman" pitchFamily="18" charset="0"/>
              </a:rPr>
              <a:t>3.Bố </a:t>
            </a:r>
            <a:r>
              <a:rPr lang="en-US" altLang="en-US" dirty="0" err="1" smtClean="0">
                <a:solidFill>
                  <a:srgbClr val="002060"/>
                </a:solidFill>
                <a:latin typeface="Times New Roman" pitchFamily="18" charset="0"/>
                <a:cs typeface="Times New Roman" pitchFamily="18" charset="0"/>
              </a:rPr>
              <a:t>cục</a:t>
            </a:r>
            <a:r>
              <a:rPr lang="en-US" altLang="en-US" dirty="0" smtClean="0">
                <a:solidFill>
                  <a:srgbClr val="002060"/>
                </a:solidFill>
                <a:latin typeface="Times New Roman" pitchFamily="18" charset="0"/>
                <a:cs typeface="Times New Roman" pitchFamily="18" charset="0"/>
              </a:rPr>
              <a:t>: 4 </a:t>
            </a:r>
            <a:r>
              <a:rPr lang="en-US" altLang="en-US" dirty="0" err="1" smtClean="0">
                <a:solidFill>
                  <a:srgbClr val="002060"/>
                </a:solidFill>
                <a:latin typeface="Times New Roman" pitchFamily="18" charset="0"/>
                <a:cs typeface="Times New Roman" pitchFamily="18" charset="0"/>
              </a:rPr>
              <a:t>phần</a:t>
            </a:r>
            <a:endParaRPr lang="en-US" dirty="0">
              <a:solidFill>
                <a:srgbClr val="002060"/>
              </a:solidFill>
              <a:latin typeface="Times New Roman" pitchFamily="18" charset="0"/>
              <a:cs typeface="Times New Roman" pitchFamily="18" charset="0"/>
            </a:endParaRPr>
          </a:p>
        </p:txBody>
      </p:sp>
      <p:pic>
        <p:nvPicPr>
          <p:cNvPr id="410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909399" y="588009"/>
            <a:ext cx="829945" cy="146836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425019" y="2016110"/>
            <a:ext cx="829945" cy="146836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965719" y="3358103"/>
            <a:ext cx="829945" cy="146836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574997" y="4855185"/>
            <a:ext cx="829945" cy="146836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5019506" y="581378"/>
            <a:ext cx="7066199" cy="1077218"/>
          </a:xfrm>
          <a:prstGeom prst="rect">
            <a:avLst/>
          </a:prstGeom>
          <a:solidFill>
            <a:schemeClr val="accent2">
              <a:lumMod val="40000"/>
              <a:lumOff val="60000"/>
            </a:schemeClr>
          </a:solidFill>
        </p:spPr>
        <p:txBody>
          <a:bodyPr wrap="square">
            <a:spAutoFit/>
          </a:bodyPr>
          <a:lstStyle/>
          <a:p>
            <a:pPr lvl="0" algn="just" defTabSz="457200" fontAlgn="base">
              <a:spcBef>
                <a:spcPct val="0"/>
              </a:spcBef>
              <a:spcAft>
                <a:spcPct val="0"/>
              </a:spcAft>
            </a:pPr>
            <a:r>
              <a:rPr lang="en-US" altLang="en-US" sz="3200" dirty="0" smtClean="0">
                <a:solidFill>
                  <a:prstClr val="black"/>
                </a:solidFill>
                <a:latin typeface="Times New Roman" pitchFamily="18" charset="0"/>
                <a:cs typeface="Times New Roman" pitchFamily="18" charset="0"/>
              </a:rPr>
              <a:t>4 </a:t>
            </a:r>
            <a:r>
              <a:rPr lang="en-US" altLang="en-US" sz="3200" dirty="0" err="1">
                <a:solidFill>
                  <a:prstClr val="black"/>
                </a:solidFill>
                <a:latin typeface="Times New Roman" pitchFamily="18" charset="0"/>
                <a:cs typeface="Times New Roman" pitchFamily="18" charset="0"/>
              </a:rPr>
              <a:t>câu</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đầu</a:t>
            </a:r>
            <a:r>
              <a:rPr lang="en-US" altLang="en-US" sz="3200" dirty="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Giới</a:t>
            </a:r>
            <a:r>
              <a:rPr lang="en-US" altLang="en-US" sz="3200" dirty="0" smtClean="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thiệu</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khái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quát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hai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chị</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em</a:t>
            </a:r>
            <a:r>
              <a:rPr lang="en-US" altLang="en-US" sz="3200" dirty="0">
                <a:solidFill>
                  <a:prstClr val="black"/>
                </a:solidFill>
                <a:latin typeface="Times New Roman" pitchFamily="18" charset="0"/>
                <a:cs typeface="Times New Roman" pitchFamily="18" charset="0"/>
              </a:rPr>
              <a:t>.</a:t>
            </a:r>
          </a:p>
        </p:txBody>
      </p:sp>
      <p:sp>
        <p:nvSpPr>
          <p:cNvPr id="11" name="Rectangle 10"/>
          <p:cNvSpPr/>
          <p:nvPr/>
        </p:nvSpPr>
        <p:spPr>
          <a:xfrm>
            <a:off x="5359633" y="2219775"/>
            <a:ext cx="6726072" cy="584775"/>
          </a:xfrm>
          <a:prstGeom prst="rect">
            <a:avLst/>
          </a:prstGeom>
          <a:solidFill>
            <a:schemeClr val="accent4">
              <a:lumMod val="40000"/>
              <a:lumOff val="60000"/>
            </a:schemeClr>
          </a:solidFill>
        </p:spPr>
        <p:txBody>
          <a:bodyPr wrap="none">
            <a:spAutoFit/>
          </a:bodyPr>
          <a:lstStyle/>
          <a:p>
            <a:pPr lvl="0" algn="just" defTabSz="457200" fontAlgn="base">
              <a:spcBef>
                <a:spcPct val="0"/>
              </a:spcBef>
              <a:spcAft>
                <a:spcPct val="0"/>
              </a:spcAft>
            </a:pPr>
            <a:r>
              <a:rPr lang="en-US" altLang="en-US" sz="3200" dirty="0">
                <a:solidFill>
                  <a:prstClr val="black"/>
                </a:solidFill>
                <a:latin typeface="Times New Roman" pitchFamily="18" charset="0"/>
                <a:cs typeface="Times New Roman" pitchFamily="18" charset="0"/>
              </a:rPr>
              <a:t>4 </a:t>
            </a:r>
            <a:r>
              <a:rPr lang="en-US" altLang="en-US" sz="3200" dirty="0" err="1">
                <a:solidFill>
                  <a:prstClr val="black"/>
                </a:solidFill>
                <a:latin typeface="Times New Roman" pitchFamily="18" charset="0"/>
                <a:cs typeface="Times New Roman" pitchFamily="18" charset="0"/>
              </a:rPr>
              <a:t>câu</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tiếp</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Gợi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tả</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vẻ</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đẹp</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Thúy</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Vân</a:t>
            </a:r>
            <a:r>
              <a:rPr lang="en-US" altLang="en-US" sz="3200" dirty="0">
                <a:solidFill>
                  <a:prstClr val="black"/>
                </a:solidFill>
                <a:latin typeface="Times New Roman" pitchFamily="18" charset="0"/>
                <a:cs typeface="Times New Roman" pitchFamily="18" charset="0"/>
              </a:rPr>
              <a:t>.</a:t>
            </a:r>
          </a:p>
        </p:txBody>
      </p:sp>
      <p:sp>
        <p:nvSpPr>
          <p:cNvPr id="12" name="Rectangle 11"/>
          <p:cNvSpPr/>
          <p:nvPr/>
        </p:nvSpPr>
        <p:spPr>
          <a:xfrm>
            <a:off x="6049423" y="3368570"/>
            <a:ext cx="6036282" cy="1077218"/>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3200" dirty="0">
                <a:solidFill>
                  <a:prstClr val="black"/>
                </a:solidFill>
                <a:latin typeface="Times New Roman" pitchFamily="18" charset="0"/>
                <a:cs typeface="Times New Roman" pitchFamily="18" charset="0"/>
              </a:rPr>
              <a:t>12 </a:t>
            </a:r>
            <a:r>
              <a:rPr lang="en-US" altLang="en-US" sz="3200" dirty="0" err="1">
                <a:solidFill>
                  <a:prstClr val="black"/>
                </a:solidFill>
                <a:latin typeface="Times New Roman" pitchFamily="18" charset="0"/>
                <a:cs typeface="Times New Roman" pitchFamily="18" charset="0"/>
              </a:rPr>
              <a:t>câu</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tiếp</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Gợi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tả</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vẻ</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đẹp</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Thúy</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Kiều</a:t>
            </a:r>
            <a:r>
              <a:rPr lang="en-US" altLang="en-US" sz="3200" dirty="0">
                <a:solidFill>
                  <a:prstClr val="black"/>
                </a:solidFill>
                <a:latin typeface="Times New Roman" pitchFamily="18" charset="0"/>
                <a:cs typeface="Times New Roman" pitchFamily="18" charset="0"/>
              </a:rPr>
              <a:t>.</a:t>
            </a:r>
          </a:p>
        </p:txBody>
      </p:sp>
      <p:sp>
        <p:nvSpPr>
          <p:cNvPr id="13" name="Rectangle 12"/>
          <p:cNvSpPr/>
          <p:nvPr/>
        </p:nvSpPr>
        <p:spPr>
          <a:xfrm>
            <a:off x="6611473" y="4927769"/>
            <a:ext cx="5474232" cy="1077218"/>
          </a:xfrm>
          <a:prstGeom prst="rect">
            <a:avLst/>
          </a:prstGeom>
          <a:solidFill>
            <a:schemeClr val="accent5">
              <a:lumMod val="40000"/>
              <a:lumOff val="6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4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câu</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cuối</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Nhận</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xét</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chung</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về</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cuộc</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sống</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hai</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chị</a:t>
            </a:r>
            <a:r>
              <a:rPr kumimoji="0" lang="en-US" alt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em</a:t>
            </a:r>
            <a:endParaRPr kumimoji="0" lang="en-US" sz="20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xmlns="" val="375569573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59069" y="0"/>
            <a:ext cx="12251069" cy="6846602"/>
          </a:xfrm>
          <a:prstGeom prst="rect">
            <a:avLst/>
          </a:prstGeom>
        </p:spPr>
      </p:pic>
      <p:sp>
        <p:nvSpPr>
          <p:cNvPr id="6" name="TextBox 5"/>
          <p:cNvSpPr txBox="1"/>
          <p:nvPr/>
        </p:nvSpPr>
        <p:spPr>
          <a:xfrm>
            <a:off x="1967518" y="2458752"/>
            <a:ext cx="911018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II. </a:t>
            </a:r>
            <a:r>
              <a:rPr kumimoji="0" lang="en-US" sz="7200" b="1" i="0" u="none" strike="noStrike" kern="1200" cap="none" spc="0" normalizeH="0" baseline="0" noProof="0" dirty="0" err="1" smtClean="0">
                <a:ln>
                  <a:noFill/>
                </a:ln>
                <a:solidFill>
                  <a:srgbClr val="FFFF00"/>
                </a:solidFill>
                <a:effectLst/>
                <a:uLnTx/>
                <a:uFillTx/>
                <a:latin typeface="Times New Roman" pitchFamily="18" charset="0"/>
                <a:cs typeface="Times New Roman" pitchFamily="18" charset="0"/>
              </a:rPr>
              <a:t>Đọc</a:t>
            </a:r>
            <a:r>
              <a:rPr kumimoji="0" lang="en-US" sz="7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 </a:t>
            </a:r>
            <a:r>
              <a:rPr lang="en-US" sz="7200" b="1" dirty="0" err="1">
                <a:solidFill>
                  <a:srgbClr val="FFFF00"/>
                </a:solidFill>
                <a:latin typeface="Times New Roman" pitchFamily="18" charset="0"/>
                <a:cs typeface="Times New Roman" pitchFamily="18" charset="0"/>
              </a:rPr>
              <a:t>H</a:t>
            </a:r>
            <a:r>
              <a:rPr kumimoji="0" lang="en-US" sz="7200" b="1" i="0" u="none" strike="noStrike" kern="1200" cap="none" spc="0" normalizeH="0" noProof="0" dirty="0" err="1" smtClean="0">
                <a:ln>
                  <a:noFill/>
                </a:ln>
                <a:solidFill>
                  <a:srgbClr val="FFFF00"/>
                </a:solidFill>
                <a:effectLst/>
                <a:uLnTx/>
                <a:uFillTx/>
                <a:latin typeface="Times New Roman" pitchFamily="18" charset="0"/>
                <a:cs typeface="Times New Roman" pitchFamily="18" charset="0"/>
              </a:rPr>
              <a:t>iểu</a:t>
            </a:r>
            <a:r>
              <a:rPr kumimoji="0" lang="en-US" sz="7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7200" b="1" i="0" u="none" strike="noStrike" kern="1200" cap="none" spc="0" normalizeH="0" noProof="0" dirty="0" err="1" smtClean="0">
                <a:ln>
                  <a:noFill/>
                </a:ln>
                <a:solidFill>
                  <a:srgbClr val="FFFF00"/>
                </a:solidFill>
                <a:effectLst/>
                <a:uLnTx/>
                <a:uFillTx/>
                <a:latin typeface="Times New Roman" pitchFamily="18" charset="0"/>
                <a:cs typeface="Times New Roman" pitchFamily="18" charset="0"/>
              </a:rPr>
              <a:t>văn</a:t>
            </a:r>
            <a:r>
              <a:rPr kumimoji="0" lang="en-US" sz="7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7200" b="1" i="0" u="none" strike="noStrike" kern="1200" cap="none" spc="0" normalizeH="0" noProof="0" dirty="0" err="1" smtClean="0">
                <a:ln>
                  <a:noFill/>
                </a:ln>
                <a:solidFill>
                  <a:srgbClr val="FFFF00"/>
                </a:solidFill>
                <a:effectLst/>
                <a:uLnTx/>
                <a:uFillTx/>
                <a:latin typeface="Times New Roman" pitchFamily="18" charset="0"/>
                <a:cs typeface="Times New Roman" pitchFamily="18" charset="0"/>
              </a:rPr>
              <a:t>bản</a:t>
            </a:r>
            <a:endParaRPr kumimoji="0" lang="en-US" sz="7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xmlns="" val="179105306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5" descr="n3"/>
          <p:cNvPicPr>
            <a:picLocks noChangeAspect="1" noChangeArrowheads="1"/>
          </p:cNvPicPr>
          <p:nvPr/>
        </p:nvPicPr>
        <p:blipFill>
          <a:blip r:embed="rId2" cstate="print"/>
          <a:srcRect/>
          <a:stretch>
            <a:fillRect/>
          </a:stretch>
        </p:blipFill>
        <p:spPr bwMode="auto">
          <a:xfrm rot="10800000" flipH="1">
            <a:off x="0" y="1"/>
            <a:ext cx="12192000" cy="46137"/>
          </a:xfrm>
          <a:prstGeom prst="rect">
            <a:avLst/>
          </a:prstGeom>
          <a:noFill/>
          <a:ln w="9525">
            <a:noFill/>
            <a:miter lim="800000"/>
            <a:headEnd/>
            <a:tailEnd/>
          </a:ln>
        </p:spPr>
      </p:pic>
      <p:pic>
        <p:nvPicPr>
          <p:cNvPr id="10243" name="Picture 15" descr="n3"/>
          <p:cNvPicPr>
            <a:picLocks noChangeAspect="1" noChangeArrowheads="1"/>
          </p:cNvPicPr>
          <p:nvPr/>
        </p:nvPicPr>
        <p:blipFill>
          <a:blip r:embed="rId2" cstate="print"/>
          <a:srcRect/>
          <a:stretch>
            <a:fillRect/>
          </a:stretch>
        </p:blipFill>
        <p:spPr bwMode="auto">
          <a:xfrm rot="10800000" flipH="1" flipV="1">
            <a:off x="0" y="6811864"/>
            <a:ext cx="12192000" cy="46136"/>
          </a:xfrm>
          <a:prstGeom prst="rect">
            <a:avLst/>
          </a:prstGeom>
          <a:noFill/>
          <a:ln w="9525">
            <a:noFill/>
            <a:miter lim="800000"/>
            <a:headEnd/>
            <a:tailEnd/>
          </a:ln>
        </p:spPr>
      </p:pic>
      <p:pic>
        <p:nvPicPr>
          <p:cNvPr id="10244" name="Picture 15" descr="n3"/>
          <p:cNvPicPr>
            <a:picLocks noChangeAspect="1" noChangeArrowheads="1"/>
          </p:cNvPicPr>
          <p:nvPr/>
        </p:nvPicPr>
        <p:blipFill>
          <a:blip r:embed="rId2" cstate="print"/>
          <a:srcRect/>
          <a:stretch>
            <a:fillRect/>
          </a:stretch>
        </p:blipFill>
        <p:spPr bwMode="auto">
          <a:xfrm rot="10800000" flipH="1">
            <a:off x="0" y="1"/>
            <a:ext cx="12192000" cy="46137"/>
          </a:xfrm>
          <a:prstGeom prst="rect">
            <a:avLst/>
          </a:prstGeom>
          <a:noFill/>
          <a:ln w="9525">
            <a:noFill/>
            <a:miter lim="800000"/>
            <a:headEnd/>
            <a:tailEnd/>
          </a:ln>
        </p:spPr>
      </p:pic>
      <p:pic>
        <p:nvPicPr>
          <p:cNvPr id="10245" name="Picture 15" descr="n3"/>
          <p:cNvPicPr>
            <a:picLocks noChangeAspect="1" noChangeArrowheads="1"/>
          </p:cNvPicPr>
          <p:nvPr/>
        </p:nvPicPr>
        <p:blipFill>
          <a:blip r:embed="rId2" cstate="print"/>
          <a:srcRect/>
          <a:stretch>
            <a:fillRect/>
          </a:stretch>
        </p:blipFill>
        <p:spPr bwMode="auto">
          <a:xfrm rot="16200000" flipH="1">
            <a:off x="8731097" y="3397096"/>
            <a:ext cx="6858000" cy="63808"/>
          </a:xfrm>
          <a:prstGeom prst="rect">
            <a:avLst/>
          </a:prstGeom>
          <a:noFill/>
          <a:ln w="9525">
            <a:noFill/>
            <a:miter lim="800000"/>
            <a:headEnd/>
            <a:tailEnd/>
          </a:ln>
        </p:spPr>
      </p:pic>
      <p:pic>
        <p:nvPicPr>
          <p:cNvPr id="10246" name="Picture 15" descr="n3"/>
          <p:cNvPicPr>
            <a:picLocks noChangeAspect="1" noChangeArrowheads="1"/>
          </p:cNvPicPr>
          <p:nvPr/>
        </p:nvPicPr>
        <p:blipFill>
          <a:blip r:embed="rId2" cstate="print"/>
          <a:srcRect/>
          <a:stretch>
            <a:fillRect/>
          </a:stretch>
        </p:blipFill>
        <p:spPr bwMode="auto">
          <a:xfrm rot="-5400000" flipH="1" flipV="1">
            <a:off x="-3397874" y="3396318"/>
            <a:ext cx="6858000" cy="65365"/>
          </a:xfrm>
          <a:prstGeom prst="rect">
            <a:avLst/>
          </a:prstGeom>
          <a:noFill/>
          <a:ln w="9525">
            <a:noFill/>
            <a:miter lim="800000"/>
            <a:headEnd/>
            <a:tailEnd/>
          </a:ln>
        </p:spPr>
      </p:pic>
      <p:sp>
        <p:nvSpPr>
          <p:cNvPr id="9231" name="Rectangle 3"/>
          <p:cNvSpPr txBox="1">
            <a:spLocks noChangeArrowheads="1"/>
          </p:cNvSpPr>
          <p:nvPr/>
        </p:nvSpPr>
        <p:spPr bwMode="auto">
          <a:xfrm>
            <a:off x="5588649" y="1870770"/>
            <a:ext cx="6298318" cy="1701105"/>
          </a:xfrm>
          <a:prstGeom prst="rect">
            <a:avLst/>
          </a:prstGeom>
          <a:noFill/>
          <a:ln w="9525">
            <a:noFill/>
            <a:miter lim="800000"/>
            <a:headEnd/>
            <a:tailEnd/>
          </a:ln>
        </p:spPr>
        <p:txBody>
          <a:bodyPr lIns="108846" tIns="54423" rIns="108846" bIns="54423"/>
          <a:lstStyle/>
          <a:p>
            <a:pPr marL="330693" indent="-330693" algn="ctr">
              <a:spcBef>
                <a:spcPct val="20000"/>
              </a:spcBef>
            </a:pPr>
            <a:r>
              <a:rPr lang="en-US" altLang="en-US" sz="2400" i="1" dirty="0" err="1">
                <a:latin typeface="Times New Roman" pitchFamily="18" charset="0"/>
                <a:cs typeface="Times New Roman" pitchFamily="18" charset="0"/>
              </a:rPr>
              <a:t>Đầu</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lòng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hai</a:t>
            </a:r>
            <a:r>
              <a:rPr lang="en-US" altLang="en-US" sz="2400" i="1" dirty="0">
                <a:latin typeface="Times New Roman" pitchFamily="18" charset="0"/>
                <a:cs typeface="Times New Roman" pitchFamily="18" charset="0"/>
              </a:rPr>
              <a:t> ả </a:t>
            </a:r>
            <a:r>
              <a:rPr lang="en-US" altLang="en-US" sz="2400" i="1" dirty="0" err="1">
                <a:latin typeface="Times New Roman" pitchFamily="18" charset="0"/>
                <a:cs typeface="Times New Roman" pitchFamily="18" charset="0"/>
              </a:rPr>
              <a:t>tố</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nga</a:t>
            </a:r>
            <a:r>
              <a:rPr lang="en-US" altLang="en-US" sz="2400" i="1" dirty="0">
                <a:latin typeface="Times New Roman" pitchFamily="18" charset="0"/>
                <a:cs typeface="Times New Roman" pitchFamily="18" charset="0"/>
              </a:rPr>
              <a:t>,</a:t>
            </a:r>
          </a:p>
          <a:p>
            <a:pPr marL="330693" indent="-330693" algn="ctr">
              <a:spcBef>
                <a:spcPct val="20000"/>
              </a:spcBef>
            </a:pPr>
            <a:r>
              <a:rPr lang="en-US" altLang="en-US" sz="2400" i="1" dirty="0" err="1">
                <a:latin typeface="Times New Roman" pitchFamily="18" charset="0"/>
                <a:cs typeface="Times New Roman" pitchFamily="18" charset="0"/>
              </a:rPr>
              <a:t>Thuý</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Kiều</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là</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chị</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em</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là</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Thuý</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Vân</a:t>
            </a:r>
            <a:r>
              <a:rPr lang="en-US" altLang="en-US" sz="2400" i="1" dirty="0">
                <a:latin typeface="Times New Roman" pitchFamily="18" charset="0"/>
                <a:cs typeface="Times New Roman" pitchFamily="18" charset="0"/>
              </a:rPr>
              <a:t>.</a:t>
            </a:r>
          </a:p>
          <a:p>
            <a:pPr marL="330693" indent="-330693" algn="ctr">
              <a:spcBef>
                <a:spcPct val="20000"/>
              </a:spcBef>
            </a:pPr>
            <a:r>
              <a:rPr lang="en-US" altLang="en-US" sz="2400" i="1" dirty="0">
                <a:latin typeface="Times New Roman" pitchFamily="18" charset="0"/>
                <a:cs typeface="Times New Roman" pitchFamily="18" charset="0"/>
              </a:rPr>
              <a:t>Mai </a:t>
            </a:r>
            <a:r>
              <a:rPr lang="en-US" altLang="en-US" sz="2400" i="1" dirty="0" err="1">
                <a:latin typeface="Times New Roman" pitchFamily="18" charset="0"/>
                <a:cs typeface="Times New Roman" pitchFamily="18" charset="0"/>
              </a:rPr>
              <a:t>cốt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cách</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tuyết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tinh</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thần</a:t>
            </a:r>
            <a:r>
              <a:rPr lang="en-US" altLang="en-US" sz="2400" i="1" dirty="0">
                <a:latin typeface="Times New Roman" pitchFamily="18" charset="0"/>
                <a:cs typeface="Times New Roman" pitchFamily="18" charset="0"/>
              </a:rPr>
              <a:t>,</a:t>
            </a:r>
          </a:p>
          <a:p>
            <a:pPr marL="330693" indent="-330693" algn="ctr">
              <a:spcBef>
                <a:spcPct val="20000"/>
              </a:spcBef>
            </a:pPr>
            <a:r>
              <a:rPr lang="en-US" altLang="en-US" sz="2400" i="1" dirty="0" err="1">
                <a:latin typeface="Times New Roman" pitchFamily="18" charset="0"/>
                <a:cs typeface="Times New Roman" pitchFamily="18" charset="0"/>
              </a:rPr>
              <a:t>Mỗi</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người</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một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vẻ</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mười</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phân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vẹn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mười</a:t>
            </a:r>
            <a:r>
              <a:rPr lang="en-US" altLang="en-US" sz="2400" i="1" dirty="0">
                <a:latin typeface="Times New Roman" pitchFamily="18" charset="0"/>
                <a:cs typeface="Times New Roman" pitchFamily="18" charset="0"/>
              </a:rPr>
              <a:t>.</a:t>
            </a:r>
            <a:r>
              <a:rPr lang="en-US" altLang="en-US" sz="2400" dirty="0">
                <a:latin typeface="Times New Roman" pitchFamily="18" charset="0"/>
                <a:cs typeface="Times New Roman" pitchFamily="18" charset="0"/>
              </a:rPr>
              <a:t>            </a:t>
            </a:r>
          </a:p>
          <a:p>
            <a:pPr marL="330693" indent="-330693" algn="ctr">
              <a:spcBef>
                <a:spcPct val="20000"/>
              </a:spcBef>
            </a:pPr>
            <a:r>
              <a:rPr lang="en-US" altLang="en-US" sz="3800" dirty="0">
                <a:latin typeface="Times New Roman" pitchFamily="18" charset="0"/>
                <a:cs typeface="Times New Roman" pitchFamily="18" charset="0"/>
              </a:rPr>
              <a:t> </a:t>
            </a:r>
          </a:p>
        </p:txBody>
      </p:sp>
      <p:sp>
        <p:nvSpPr>
          <p:cNvPr id="9232" name="AutoShape 4"/>
          <p:cNvSpPr>
            <a:spLocks noChangeArrowheads="1"/>
          </p:cNvSpPr>
          <p:nvPr/>
        </p:nvSpPr>
        <p:spPr bwMode="auto">
          <a:xfrm>
            <a:off x="10265309" y="1498700"/>
            <a:ext cx="1743048" cy="863203"/>
          </a:xfrm>
          <a:prstGeom prst="wedgeEllipseCallout">
            <a:avLst>
              <a:gd name="adj1" fmla="val -60741"/>
              <a:gd name="adj2" fmla="val 57083"/>
            </a:avLst>
          </a:prstGeom>
          <a:solidFill>
            <a:schemeClr val="accent1"/>
          </a:solidFill>
          <a:ln w="9525">
            <a:solidFill>
              <a:schemeClr val="tx1"/>
            </a:solidFill>
            <a:miter lim="800000"/>
            <a:headEnd/>
            <a:tailEnd/>
          </a:ln>
          <a:effectLst/>
        </p:spPr>
        <p:txBody>
          <a:bodyPr lIns="108846" tIns="54423" rIns="108846" bIns="54423"/>
          <a:lstStyle/>
          <a:p>
            <a:pPr algn="ctr" eaLnBrk="1" hangingPunct="1"/>
            <a:r>
              <a:rPr lang="en-US" altLang="en-US" sz="1900" dirty="0" err="1">
                <a:latin typeface="Times New Roman" pitchFamily="18" charset="0"/>
              </a:rPr>
              <a:t>Từ</a:t>
            </a:r>
            <a:r>
              <a:rPr lang="en-US" altLang="en-US" sz="1900" dirty="0">
                <a:latin typeface="Times New Roman" pitchFamily="18" charset="0"/>
              </a:rPr>
              <a:t> </a:t>
            </a:r>
            <a:r>
              <a:rPr lang="en-US" altLang="en-US" sz="1900" dirty="0" err="1">
                <a:latin typeface="Times New Roman" pitchFamily="18" charset="0"/>
              </a:rPr>
              <a:t>HánViệt</a:t>
            </a:r>
            <a:endParaRPr lang="en-US" altLang="en-US" sz="1900" dirty="0">
              <a:latin typeface="Times New Roman" pitchFamily="18" charset="0"/>
            </a:endParaRPr>
          </a:p>
        </p:txBody>
      </p:sp>
      <p:sp>
        <p:nvSpPr>
          <p:cNvPr id="8208" name="AutoShape 5"/>
          <p:cNvSpPr>
            <a:spLocks noChangeArrowheads="1"/>
          </p:cNvSpPr>
          <p:nvPr/>
        </p:nvSpPr>
        <p:spPr bwMode="auto">
          <a:xfrm>
            <a:off x="5437688" y="2500313"/>
            <a:ext cx="1165664" cy="398859"/>
          </a:xfrm>
          <a:prstGeom prst="wedgeRoundRectCallout">
            <a:avLst>
              <a:gd name="adj1" fmla="val 70069"/>
              <a:gd name="adj2" fmla="val 87847"/>
              <a:gd name="adj3" fmla="val 16667"/>
            </a:avLst>
          </a:prstGeom>
          <a:solidFill>
            <a:schemeClr val="accent1"/>
          </a:solidFill>
          <a:ln w="9525">
            <a:solidFill>
              <a:schemeClr val="tx1"/>
            </a:solidFill>
            <a:miter lim="800000"/>
            <a:headEnd/>
            <a:tailEnd/>
          </a:ln>
          <a:effectLst/>
        </p:spPr>
        <p:txBody>
          <a:bodyPr lIns="108846" tIns="54423" rIns="108846" bIns="54423"/>
          <a:lstStyle/>
          <a:p>
            <a:pPr algn="ctr" eaLnBrk="1" hangingPunct="1"/>
            <a:r>
              <a:rPr lang="en-US" altLang="en-US" sz="1900" dirty="0" err="1">
                <a:latin typeface="Times New Roman" pitchFamily="18" charset="0"/>
              </a:rPr>
              <a:t>Ước</a:t>
            </a:r>
            <a:r>
              <a:rPr lang="en-US" altLang="en-US" sz="1900" dirty="0">
                <a:latin typeface="Times New Roman" pitchFamily="18" charset="0"/>
              </a:rPr>
              <a:t> </a:t>
            </a:r>
            <a:r>
              <a:rPr lang="en-US" altLang="en-US" sz="1900" dirty="0" err="1">
                <a:latin typeface="Times New Roman" pitchFamily="18" charset="0"/>
              </a:rPr>
              <a:t>lệ</a:t>
            </a:r>
            <a:endParaRPr lang="en-US" altLang="en-US" sz="1900" dirty="0">
              <a:latin typeface="Times New Roman" pitchFamily="18" charset="0"/>
            </a:endParaRPr>
          </a:p>
        </p:txBody>
      </p:sp>
      <p:sp>
        <p:nvSpPr>
          <p:cNvPr id="8209" name="AutoShape 6"/>
          <p:cNvSpPr>
            <a:spLocks noChangeArrowheads="1"/>
          </p:cNvSpPr>
          <p:nvPr/>
        </p:nvSpPr>
        <p:spPr bwMode="auto">
          <a:xfrm>
            <a:off x="6782326" y="4049614"/>
            <a:ext cx="1828645" cy="593824"/>
          </a:xfrm>
          <a:prstGeom prst="wedgeEllipseCallout">
            <a:avLst>
              <a:gd name="adj1" fmla="val 47523"/>
              <a:gd name="adj2" fmla="val -175153"/>
            </a:avLst>
          </a:prstGeom>
          <a:solidFill>
            <a:schemeClr val="accent1"/>
          </a:solidFill>
          <a:ln w="9525">
            <a:solidFill>
              <a:schemeClr val="tx1"/>
            </a:solidFill>
            <a:miter lim="800000"/>
            <a:headEnd/>
            <a:tailEnd/>
          </a:ln>
          <a:effectLst/>
        </p:spPr>
        <p:txBody>
          <a:bodyPr lIns="108846" tIns="54423" rIns="108846" bIns="54423"/>
          <a:lstStyle/>
          <a:p>
            <a:pPr algn="ctr" eaLnBrk="1" hangingPunct="1"/>
            <a:r>
              <a:rPr lang="en-US" altLang="en-US" sz="1900" dirty="0" err="1">
                <a:latin typeface="Times New Roman" pitchFamily="18" charset="0"/>
              </a:rPr>
              <a:t>Tiểu</a:t>
            </a:r>
            <a:r>
              <a:rPr lang="en-US" altLang="en-US" sz="1900" dirty="0">
                <a:latin typeface="Times New Roman" pitchFamily="18" charset="0"/>
              </a:rPr>
              <a:t> </a:t>
            </a:r>
            <a:r>
              <a:rPr lang="en-US" altLang="en-US" sz="1900" dirty="0" err="1">
                <a:latin typeface="Times New Roman" pitchFamily="18" charset="0"/>
              </a:rPr>
              <a:t>đối</a:t>
            </a:r>
            <a:endParaRPr lang="en-US" altLang="en-US" sz="1900" dirty="0">
              <a:latin typeface="Times New Roman" pitchFamily="18" charset="0"/>
            </a:endParaRPr>
          </a:p>
        </p:txBody>
      </p:sp>
      <p:cxnSp>
        <p:nvCxnSpPr>
          <p:cNvPr id="5" name="Straight Connector 4"/>
          <p:cNvCxnSpPr/>
          <p:nvPr/>
        </p:nvCxnSpPr>
        <p:spPr>
          <a:xfrm flipH="1">
            <a:off x="8534711" y="2931915"/>
            <a:ext cx="101160" cy="343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460009" y="3314403"/>
            <a:ext cx="101160" cy="2291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33488" y="2286000"/>
            <a:ext cx="8870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7226" y="3187898"/>
            <a:ext cx="15998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635871" y="3187899"/>
            <a:ext cx="1929803" cy="193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534711" y="3543598"/>
            <a:ext cx="2697056" cy="89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217" name="TextBox 5"/>
          <p:cNvSpPr txBox="1">
            <a:spLocks noChangeArrowheads="1"/>
          </p:cNvSpPr>
          <p:nvPr/>
        </p:nvSpPr>
        <p:spPr bwMode="auto">
          <a:xfrm>
            <a:off x="112054" y="3551039"/>
            <a:ext cx="2449605" cy="1556459"/>
          </a:xfrm>
          <a:prstGeom prst="rect">
            <a:avLst/>
          </a:prstGeom>
          <a:noFill/>
          <a:ln w="9525">
            <a:solidFill>
              <a:schemeClr val="accent2"/>
            </a:solidFill>
            <a:miter lim="800000"/>
            <a:headEnd/>
            <a:tailEnd/>
          </a:ln>
        </p:spPr>
        <p:txBody>
          <a:bodyPr lIns="108846" tIns="54423" rIns="108846" bIns="54423">
            <a:spAutoFit/>
          </a:bodyPr>
          <a:lstStyle/>
          <a:p>
            <a:pPr eaLnBrk="1" hangingPunct="1"/>
            <a:r>
              <a:rPr lang="en-US" altLang="en-US" sz="2300" dirty="0" err="1">
                <a:latin typeface="Times New Roman" pitchFamily="18" charset="0"/>
                <a:cs typeface="Times New Roman" pitchFamily="18" charset="0"/>
              </a:rPr>
              <a:t>Dùng</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từ</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Hán</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Việt</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bút</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pháp</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ước</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lệ</a:t>
            </a:r>
            <a:r>
              <a:rPr lang="en-US" altLang="en-US" sz="2300" dirty="0">
                <a:latin typeface="Times New Roman" pitchFamily="18" charset="0"/>
                <a:cs typeface="Times New Roman" pitchFamily="18" charset="0"/>
              </a:rPr>
              <a:t>, so </a:t>
            </a:r>
            <a:r>
              <a:rPr lang="en-US" altLang="en-US" sz="2300" dirty="0" err="1">
                <a:latin typeface="Times New Roman" pitchFamily="18" charset="0"/>
                <a:cs typeface="Times New Roman" pitchFamily="18" charset="0"/>
              </a:rPr>
              <a:t>sánh</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ẩn</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dụ</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tiểu</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đối</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thành</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ngữ</a:t>
            </a:r>
            <a:r>
              <a:rPr lang="en-US" altLang="en-US" sz="2300" dirty="0">
                <a:latin typeface="Times New Roman" pitchFamily="18" charset="0"/>
                <a:cs typeface="Times New Roman" pitchFamily="18" charset="0"/>
              </a:rPr>
              <a:t>.</a:t>
            </a:r>
          </a:p>
        </p:txBody>
      </p:sp>
      <p:sp>
        <p:nvSpPr>
          <p:cNvPr id="41" name="Right Brace 40"/>
          <p:cNvSpPr/>
          <p:nvPr/>
        </p:nvSpPr>
        <p:spPr>
          <a:xfrm>
            <a:off x="2388911" y="3705821"/>
            <a:ext cx="269238" cy="163710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108846" tIns="54423" rIns="108846" bIns="54423" anchor="ctr"/>
          <a:lstStyle/>
          <a:p>
            <a:pPr algn="ctr" eaLnBrk="1" hangingPunct="1">
              <a:defRPr/>
            </a:pPr>
            <a:endParaRPr lang="en-US"/>
          </a:p>
        </p:txBody>
      </p:sp>
      <p:sp>
        <p:nvSpPr>
          <p:cNvPr id="8219" name="Line 18"/>
          <p:cNvSpPr>
            <a:spLocks noChangeShapeType="1"/>
          </p:cNvSpPr>
          <p:nvPr/>
        </p:nvSpPr>
        <p:spPr bwMode="auto">
          <a:xfrm>
            <a:off x="2658149" y="4524375"/>
            <a:ext cx="406193" cy="0"/>
          </a:xfrm>
          <a:prstGeom prst="line">
            <a:avLst/>
          </a:prstGeom>
          <a:noFill/>
          <a:ln w="38100">
            <a:solidFill>
              <a:srgbClr val="FF3300"/>
            </a:solidFill>
            <a:round/>
            <a:headEnd/>
            <a:tailEnd type="triangle" w="med" len="med"/>
          </a:ln>
          <a:effectLst/>
        </p:spPr>
        <p:txBody>
          <a:bodyPr lIns="108846" tIns="54423" rIns="108846" bIns="54423"/>
          <a:lstStyle/>
          <a:p>
            <a:endParaRPr lang="en-US"/>
          </a:p>
        </p:txBody>
      </p:sp>
      <p:sp>
        <p:nvSpPr>
          <p:cNvPr id="8220" name="TextBox 9"/>
          <p:cNvSpPr txBox="1">
            <a:spLocks noChangeArrowheads="1"/>
          </p:cNvSpPr>
          <p:nvPr/>
        </p:nvSpPr>
        <p:spPr bwMode="auto">
          <a:xfrm>
            <a:off x="3074868" y="3222108"/>
            <a:ext cx="2922520" cy="2941453"/>
          </a:xfrm>
          <a:prstGeom prst="rect">
            <a:avLst/>
          </a:prstGeom>
          <a:noFill/>
          <a:ln w="9525">
            <a:solidFill>
              <a:schemeClr val="accent1"/>
            </a:solidFill>
            <a:miter lim="800000"/>
            <a:headEnd/>
            <a:tailEnd/>
          </a:ln>
        </p:spPr>
        <p:txBody>
          <a:bodyPr wrap="square" lIns="108846" tIns="54423" rIns="108846" bIns="54423">
            <a:spAutoFit/>
          </a:bodyPr>
          <a:lstStyle/>
          <a:p>
            <a:r>
              <a:rPr lang="en-US" altLang="en-US" sz="2300" dirty="0" err="1">
                <a:latin typeface="Times New Roman" pitchFamily="18" charset="0"/>
                <a:cs typeface="Times New Roman" pitchFamily="18" charset="0"/>
              </a:rPr>
              <a:t>Vẻ</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đẹp</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thanh</a:t>
            </a:r>
            <a:r>
              <a:rPr lang="en-US" altLang="en-US" sz="2300" dirty="0">
                <a:latin typeface="Times New Roman" pitchFamily="18" charset="0"/>
                <a:cs typeface="Times New Roman" pitchFamily="18" charset="0"/>
              </a:rPr>
              <a:t> </a:t>
            </a:r>
            <a:r>
              <a:rPr lang="en-US" altLang="en-US" sz="2300" dirty="0" err="1" smtClean="0">
                <a:latin typeface="Times New Roman" pitchFamily="18" charset="0"/>
                <a:cs typeface="Times New Roman" pitchFamily="18" charset="0"/>
              </a:rPr>
              <a:t>tao</a:t>
            </a:r>
            <a:r>
              <a:rPr lang="en-US" altLang="en-US" sz="2300"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mai</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cốt</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cách</a:t>
            </a:r>
            <a:r>
              <a:rPr lang="en-US" altLang="en-US" sz="2300" dirty="0" smtClean="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trong</a:t>
            </a:r>
            <a:r>
              <a:rPr lang="en-US" altLang="en-US" sz="2300" dirty="0">
                <a:latin typeface="Times New Roman" pitchFamily="18" charset="0"/>
                <a:cs typeface="Times New Roman" pitchFamily="18" charset="0"/>
              </a:rPr>
              <a:t> </a:t>
            </a:r>
            <a:r>
              <a:rPr lang="en-US" altLang="en-US" sz="2300" dirty="0" err="1" smtClean="0">
                <a:latin typeface="Times New Roman" pitchFamily="18" charset="0"/>
                <a:cs typeface="Times New Roman" pitchFamily="18" charset="0"/>
              </a:rPr>
              <a:t>trắng</a:t>
            </a:r>
            <a:r>
              <a:rPr lang="en-US" altLang="en-US" sz="2300"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tuyết</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tinh</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thần</a:t>
            </a:r>
            <a:r>
              <a:rPr lang="en-US" altLang="en-US" sz="2300" i="1" dirty="0" smtClean="0">
                <a:latin typeface="Times New Roman" pitchFamily="18" charset="0"/>
                <a:cs typeface="Times New Roman" pitchFamily="18" charset="0"/>
              </a:rPr>
              <a:t>)</a:t>
            </a:r>
            <a:r>
              <a:rPr lang="en-US" altLang="en-US" sz="2300" dirty="0" smtClean="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vẹn</a:t>
            </a:r>
            <a:r>
              <a:rPr lang="en-US" altLang="en-US" sz="2300" dirty="0">
                <a:latin typeface="Times New Roman" pitchFamily="18" charset="0"/>
                <a:cs typeface="Times New Roman" pitchFamily="18" charset="0"/>
              </a:rPr>
              <a:t> </a:t>
            </a:r>
            <a:r>
              <a:rPr lang="en-US" altLang="en-US" sz="2300" dirty="0" err="1" smtClean="0">
                <a:latin typeface="Times New Roman" pitchFamily="18" charset="0"/>
                <a:cs typeface="Times New Roman" pitchFamily="18" charset="0"/>
              </a:rPr>
              <a:t>toàn</a:t>
            </a:r>
            <a:r>
              <a:rPr lang="en-US" altLang="en-US" sz="2300" dirty="0" smtClean="0">
                <a:latin typeface="Times New Roman" pitchFamily="18" charset="0"/>
                <a:cs typeface="Times New Roman" pitchFamily="18" charset="0"/>
              </a:rPr>
              <a:t> (</a:t>
            </a:r>
            <a:r>
              <a:rPr lang="en-US" altLang="en-US" sz="2300" i="1" dirty="0" smtClean="0">
                <a:latin typeface="Times New Roman" pitchFamily="18" charset="0"/>
                <a:cs typeface="Times New Roman" pitchFamily="18" charset="0"/>
              </a:rPr>
              <a:t>m</a:t>
            </a:r>
            <a:r>
              <a:rPr lang="vi-VN" altLang="en-US" sz="2300" i="1" dirty="0" smtClean="0">
                <a:latin typeface="Times New Roman" pitchFamily="18" charset="0"/>
                <a:cs typeface="Times New Roman" pitchFamily="18" charset="0"/>
              </a:rPr>
              <a:t>ười</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phân</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vẹn</a:t>
            </a:r>
            <a:r>
              <a:rPr lang="en-US" altLang="en-US" sz="2300" i="1" dirty="0" smtClean="0">
                <a:latin typeface="Times New Roman" pitchFamily="18" charset="0"/>
                <a:cs typeface="Times New Roman" pitchFamily="18" charset="0"/>
              </a:rPr>
              <a:t> m</a:t>
            </a:r>
            <a:r>
              <a:rPr lang="vi-VN" altLang="en-US" sz="2300" i="1" dirty="0" smtClean="0">
                <a:latin typeface="Times New Roman" pitchFamily="18" charset="0"/>
                <a:cs typeface="Times New Roman" pitchFamily="18" charset="0"/>
              </a:rPr>
              <a:t>ười</a:t>
            </a:r>
            <a:r>
              <a:rPr lang="en-US" altLang="en-US" sz="2300" i="1" dirty="0" smtClean="0">
                <a:latin typeface="Times New Roman" pitchFamily="18" charset="0"/>
                <a:cs typeface="Times New Roman" pitchFamily="18" charset="0"/>
              </a:rPr>
              <a:t>)</a:t>
            </a:r>
            <a:r>
              <a:rPr lang="en-US" altLang="en-US" sz="2300" dirty="0" smtClean="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nhưng</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cũng</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rất</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khác</a:t>
            </a:r>
            <a:r>
              <a:rPr lang="en-US" altLang="en-US" sz="2300" dirty="0">
                <a:latin typeface="Times New Roman" pitchFamily="18" charset="0"/>
                <a:cs typeface="Times New Roman" pitchFamily="18" charset="0"/>
              </a:rPr>
              <a:t> </a:t>
            </a:r>
            <a:r>
              <a:rPr lang="en-US" altLang="en-US" sz="2300" dirty="0" err="1" smtClean="0">
                <a:latin typeface="Times New Roman" pitchFamily="18" charset="0"/>
                <a:cs typeface="Times New Roman" pitchFamily="18" charset="0"/>
              </a:rPr>
              <a:t>biệt</a:t>
            </a:r>
            <a:r>
              <a:rPr lang="en-US" altLang="en-US" sz="2300" dirty="0" smtClean="0">
                <a:latin typeface="Times New Roman" pitchFamily="18" charset="0"/>
                <a:cs typeface="Times New Roman" pitchFamily="18" charset="0"/>
              </a:rPr>
              <a:t> </a:t>
            </a:r>
            <a:r>
              <a:rPr lang="en-US" altLang="en-US" sz="2300" i="1" dirty="0" smtClean="0">
                <a:latin typeface="Times New Roman" pitchFamily="18" charset="0"/>
                <a:cs typeface="Times New Roman" pitchFamily="18" charset="0"/>
              </a:rPr>
              <a:t>(</a:t>
            </a:r>
            <a:r>
              <a:rPr lang="en-US" altLang="en-US" sz="2300" i="1" dirty="0" err="1" smtClean="0">
                <a:latin typeface="Times New Roman" pitchFamily="18" charset="0"/>
                <a:cs typeface="Times New Roman" pitchFamily="18" charset="0"/>
              </a:rPr>
              <a:t>mỗi</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ng</a:t>
            </a:r>
            <a:r>
              <a:rPr lang="vi-VN" altLang="en-US" sz="2300" i="1" dirty="0" smtClean="0">
                <a:latin typeface="Times New Roman" pitchFamily="18" charset="0"/>
                <a:cs typeface="Times New Roman" pitchFamily="18" charset="0"/>
              </a:rPr>
              <a:t>ười</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một</a:t>
            </a:r>
            <a:r>
              <a:rPr lang="en-US" altLang="en-US" sz="2300" i="1" dirty="0" smtClean="0">
                <a:latin typeface="Times New Roman" pitchFamily="18" charset="0"/>
                <a:cs typeface="Times New Roman" pitchFamily="18" charset="0"/>
              </a:rPr>
              <a:t> </a:t>
            </a:r>
            <a:r>
              <a:rPr lang="en-US" altLang="en-US" sz="2300" i="1" dirty="0" err="1" smtClean="0">
                <a:latin typeface="Times New Roman" pitchFamily="18" charset="0"/>
                <a:cs typeface="Times New Roman" pitchFamily="18" charset="0"/>
              </a:rPr>
              <a:t>vẻ</a:t>
            </a:r>
            <a:r>
              <a:rPr lang="en-US" altLang="en-US" sz="2300" i="1" dirty="0" smtClean="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của</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Thúy</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Kiều</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và</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Thúy</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Vân</a:t>
            </a:r>
            <a:endParaRPr lang="en-US" altLang="en-US" sz="2300" dirty="0">
              <a:latin typeface="Times New Roman" pitchFamily="18" charset="0"/>
              <a:cs typeface="Times New Roman" pitchFamily="18" charset="0"/>
            </a:endParaRPr>
          </a:p>
        </p:txBody>
      </p:sp>
      <p:sp>
        <p:nvSpPr>
          <p:cNvPr id="2" name="Oval Callout 1"/>
          <p:cNvSpPr/>
          <p:nvPr/>
        </p:nvSpPr>
        <p:spPr>
          <a:xfrm>
            <a:off x="9884018" y="3783211"/>
            <a:ext cx="1814638" cy="544711"/>
          </a:xfrm>
          <a:prstGeom prst="wedgeEllipseCallout">
            <a:avLst>
              <a:gd name="adj1" fmla="val -63086"/>
              <a:gd name="adj2" fmla="val -97322"/>
            </a:avLst>
          </a:prstGeom>
        </p:spPr>
        <p:style>
          <a:lnRef idx="2">
            <a:schemeClr val="accent1">
              <a:shade val="50000"/>
            </a:schemeClr>
          </a:lnRef>
          <a:fillRef idx="1">
            <a:schemeClr val="accent1"/>
          </a:fillRef>
          <a:effectRef idx="0">
            <a:schemeClr val="accent1"/>
          </a:effectRef>
          <a:fontRef idx="minor">
            <a:schemeClr val="lt1"/>
          </a:fontRef>
        </p:style>
        <p:txBody>
          <a:bodyPr lIns="88185" tIns="44092" rIns="88185" bIns="44092" anchor="ctr"/>
          <a:lstStyle/>
          <a:p>
            <a:pPr algn="ctr" eaLnBrk="1" hangingPunct="1">
              <a:defRPr/>
            </a:pPr>
            <a:endParaRPr lang="en-US">
              <a:ln>
                <a:solidFill>
                  <a:schemeClr val="tx1"/>
                </a:solidFill>
              </a:ln>
            </a:endParaRPr>
          </a:p>
        </p:txBody>
      </p:sp>
      <p:sp>
        <p:nvSpPr>
          <p:cNvPr id="4" name="TextBox 3"/>
          <p:cNvSpPr txBox="1">
            <a:spLocks noChangeArrowheads="1"/>
          </p:cNvSpPr>
          <p:nvPr/>
        </p:nvSpPr>
        <p:spPr bwMode="auto">
          <a:xfrm>
            <a:off x="9980508" y="3781723"/>
            <a:ext cx="1869108" cy="442988"/>
          </a:xfrm>
          <a:prstGeom prst="rect">
            <a:avLst/>
          </a:prstGeom>
          <a:noFill/>
          <a:ln w="9525">
            <a:noFill/>
            <a:miter lim="800000"/>
            <a:headEnd/>
            <a:tailEnd/>
          </a:ln>
        </p:spPr>
        <p:txBody>
          <a:bodyPr lIns="88185" tIns="44092" rIns="88185" bIns="44092">
            <a:spAutoFit/>
          </a:bodyPr>
          <a:lstStyle/>
          <a:p>
            <a:pPr eaLnBrk="1" hangingPunct="1"/>
            <a:r>
              <a:rPr lang="en-US" altLang="en-US" sz="2300" dirty="0" err="1">
                <a:latin typeface="Times New Roman" pitchFamily="18" charset="0"/>
                <a:cs typeface="Times New Roman" pitchFamily="18" charset="0"/>
              </a:rPr>
              <a:t>Thành</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ngữ</a:t>
            </a:r>
            <a:endParaRPr lang="en-US" altLang="en-US" sz="2300" dirty="0">
              <a:latin typeface="Times New Roman" pitchFamily="18" charset="0"/>
              <a:cs typeface="Times New Roman" pitchFamily="18" charset="0"/>
            </a:endParaRPr>
          </a:p>
        </p:txBody>
      </p:sp>
      <p:pic>
        <p:nvPicPr>
          <p:cNvPr id="25" name="Picture 2" descr="Đèn Lồng Hình ảnh | Định dạng hình ảnh PNG 400435317| vn.lovepik.com"/>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643245" y="0"/>
            <a:ext cx="6548755" cy="185492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Đèn Lồng Hình ảnh | Định dạng hình ảnh PNG 400435317| vn.lovepik.com"/>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90508" y="0"/>
            <a:ext cx="6548755" cy="224681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0" descr="3 bài văn phân tích đoạn trích Chị em Thúy Kiều hay nhất ngắn gọn Thúy Kiều  Thúy Vân"/>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65" t="10363" r="-565" b="37134"/>
          <a:stretch/>
        </p:blipFill>
        <p:spPr bwMode="auto">
          <a:xfrm>
            <a:off x="8192683" y="4355839"/>
            <a:ext cx="3498576" cy="2502161"/>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a:off x="359974" y="1379960"/>
            <a:ext cx="8030532" cy="584775"/>
          </a:xfrm>
          <a:prstGeom prst="rect">
            <a:avLst/>
          </a:prstGeom>
          <a:noFill/>
        </p:spPr>
        <p:txBody>
          <a:bodyPr wrap="none" rtlCol="0">
            <a:spAutoFit/>
          </a:bodyPr>
          <a:lstStyle/>
          <a:p>
            <a:r>
              <a:rPr lang="vi-VN" sz="3200" b="1" dirty="0" smtClean="0">
                <a:solidFill>
                  <a:srgbClr val="0070C0"/>
                </a:solidFill>
                <a:latin typeface="Times New Roman" panose="02020603050405020304" pitchFamily="18" charset="0"/>
                <a:cs typeface="Times New Roman" panose="02020603050405020304" pitchFamily="18" charset="0"/>
              </a:rPr>
              <a:t>1. GIỚI THIỆU VẺ ĐẸP CỦA HAI CHỊ EM</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31"/>
                                        </p:tgtEl>
                                        <p:attrNameLst>
                                          <p:attrName>style.visibility</p:attrName>
                                        </p:attrNameLst>
                                      </p:cBhvr>
                                      <p:to>
                                        <p:strVal val="visible"/>
                                      </p:to>
                                    </p:set>
                                    <p:animEffect transition="in" filter="fade">
                                      <p:cBhvr>
                                        <p:cTn id="7" dur="500"/>
                                        <p:tgtEl>
                                          <p:spTgt spid="92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232"/>
                                        </p:tgtEl>
                                        <p:attrNameLst>
                                          <p:attrName>style.visibility</p:attrName>
                                        </p:attrNameLst>
                                      </p:cBhvr>
                                      <p:to>
                                        <p:strVal val="visible"/>
                                      </p:to>
                                    </p:set>
                                    <p:animEffect transition="in" filter="barn(inVertical)">
                                      <p:cBhvr>
                                        <p:cTn id="42" dur="500"/>
                                        <p:tgtEl>
                                          <p:spTgt spid="92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208"/>
                                        </p:tgtEl>
                                        <p:attrNameLst>
                                          <p:attrName>style.visibility</p:attrName>
                                        </p:attrNameLst>
                                      </p:cBhvr>
                                      <p:to>
                                        <p:strVal val="visible"/>
                                      </p:to>
                                    </p:set>
                                    <p:animEffect transition="in" filter="barn(inVertical)">
                                      <p:cBhvr>
                                        <p:cTn id="47" dur="500"/>
                                        <p:tgtEl>
                                          <p:spTgt spid="820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209"/>
                                        </p:tgtEl>
                                        <p:attrNameLst>
                                          <p:attrName>style.visibility</p:attrName>
                                        </p:attrNameLst>
                                      </p:cBhvr>
                                      <p:to>
                                        <p:strVal val="visible"/>
                                      </p:to>
                                    </p:set>
                                    <p:animEffect transition="in" filter="barn(inVertical)">
                                      <p:cBhvr>
                                        <p:cTn id="52" dur="500"/>
                                        <p:tgtEl>
                                          <p:spTgt spid="820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arn(inVertical)">
                                      <p:cBhvr>
                                        <p:cTn id="62" dur="500"/>
                                        <p:tgtEl>
                                          <p:spTgt spid="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217"/>
                                        </p:tgtEl>
                                        <p:attrNameLst>
                                          <p:attrName>style.visibility</p:attrName>
                                        </p:attrNameLst>
                                      </p:cBhvr>
                                      <p:to>
                                        <p:strVal val="visible"/>
                                      </p:to>
                                    </p:set>
                                    <p:animEffect transition="in" filter="barn(inVertical)">
                                      <p:cBhvr>
                                        <p:cTn id="67" dur="500"/>
                                        <p:tgtEl>
                                          <p:spTgt spid="82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8219"/>
                                        </p:tgtEl>
                                        <p:attrNameLst>
                                          <p:attrName>style.visibility</p:attrName>
                                        </p:attrNameLst>
                                      </p:cBhvr>
                                      <p:to>
                                        <p:strVal val="visible"/>
                                      </p:to>
                                    </p:set>
                                    <p:animEffect transition="in" filter="barn(inVertical)">
                                      <p:cBhvr>
                                        <p:cTn id="77" dur="500"/>
                                        <p:tgtEl>
                                          <p:spTgt spid="82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8220"/>
                                        </p:tgtEl>
                                        <p:attrNameLst>
                                          <p:attrName>style.visibility</p:attrName>
                                        </p:attrNameLst>
                                      </p:cBhvr>
                                      <p:to>
                                        <p:strVal val="visible"/>
                                      </p:to>
                                    </p:set>
                                    <p:animEffect transition="in" filter="circle(in)">
                                      <p:cBhvr>
                                        <p:cTn id="82" dur="2000"/>
                                        <p:tgtEl>
                                          <p:spTgt spid="8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p:bldP spid="9232" grpId="0" animBg="1"/>
      <p:bldP spid="8208" grpId="0" animBg="1"/>
      <p:bldP spid="8209" grpId="0" animBg="1"/>
      <p:bldP spid="8217" grpId="0" animBg="1"/>
      <p:bldP spid="41" grpId="0" animBg="1"/>
      <p:bldP spid="8219" grpId="0" animBg="1"/>
      <p:bldP spid="8220" grpId="0" animBg="1"/>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9711CFE-C873-4B23-812D-A8D90B4CBD6E}"/>
              </a:ext>
            </a:extLst>
          </p:cNvPr>
          <p:cNvSpPr txBox="1"/>
          <p:nvPr/>
        </p:nvSpPr>
        <p:spPr>
          <a:xfrm>
            <a:off x="2522947" y="704549"/>
            <a:ext cx="7413568" cy="646331"/>
          </a:xfrm>
          <a:prstGeom prst="rect">
            <a:avLst/>
          </a:prstGeom>
          <a:noFill/>
        </p:spPr>
        <p:txBody>
          <a:bodyPr wrap="none" rtlCol="0">
            <a:spAutoFit/>
          </a:bodyPr>
          <a:lstStyle/>
          <a:p>
            <a:r>
              <a:rPr lang="en-SG" sz="3600" b="1" dirty="0">
                <a:solidFill>
                  <a:srgbClr val="FF0000"/>
                </a:solidFill>
                <a:latin typeface="Times New Roman" pitchFamily="18" charset="0"/>
                <a:cs typeface="Times New Roman" pitchFamily="18" charset="0"/>
              </a:rPr>
              <a:t>MỘT SỐ KHÁI NIỆM CẦN THIẾT</a:t>
            </a:r>
          </a:p>
        </p:txBody>
      </p:sp>
      <p:sp>
        <p:nvSpPr>
          <p:cNvPr id="4" name="Oval 3">
            <a:extLst>
              <a:ext uri="{FF2B5EF4-FFF2-40B4-BE49-F238E27FC236}">
                <a16:creationId xmlns="" xmlns:a16="http://schemas.microsoft.com/office/drawing/2014/main" id="{32D9F3AA-B9B1-4210-B171-F3AC59B32D86}"/>
              </a:ext>
            </a:extLst>
          </p:cNvPr>
          <p:cNvSpPr/>
          <p:nvPr/>
        </p:nvSpPr>
        <p:spPr>
          <a:xfrm>
            <a:off x="794325" y="2429163"/>
            <a:ext cx="3140366" cy="323272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Times New Roman" pitchFamily="18" charset="0"/>
                <a:cs typeface="Times New Roman" pitchFamily="18" charset="0"/>
              </a:rPr>
              <a:t>Ư</a:t>
            </a:r>
            <a:r>
              <a:rPr lang="en-US" sz="4000" b="1" dirty="0" err="1">
                <a:latin typeface="Times New Roman" pitchFamily="18" charset="0"/>
                <a:cs typeface="Times New Roman" pitchFamily="18" charset="0"/>
              </a:rPr>
              <a:t>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trưng</a:t>
            </a:r>
            <a:endParaRPr lang="en-SG" sz="4000" b="1" dirty="0">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EB06C7ED-CEDD-4335-86E8-66E3FB24C6F2}"/>
              </a:ext>
            </a:extLst>
          </p:cNvPr>
          <p:cNvSpPr/>
          <p:nvPr/>
        </p:nvSpPr>
        <p:spPr>
          <a:xfrm>
            <a:off x="4173384" y="1525056"/>
            <a:ext cx="6179129"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endParaRPr lang="en-SG" sz="2800" dirty="0">
              <a:latin typeface="Times New Roman" pitchFamily="18" charset="0"/>
              <a:cs typeface="Times New Roman" pitchFamily="18" charset="0"/>
            </a:endParaRPr>
          </a:p>
        </p:txBody>
      </p:sp>
      <p:sp>
        <p:nvSpPr>
          <p:cNvPr id="6" name="Rectangle: Rounded Corners 5">
            <a:extLst>
              <a:ext uri="{FF2B5EF4-FFF2-40B4-BE49-F238E27FC236}">
                <a16:creationId xmlns="" xmlns:a16="http://schemas.microsoft.com/office/drawing/2014/main" id="{63E6FDA1-26AA-4A3B-96E5-7A34A6F809F0}"/>
              </a:ext>
            </a:extLst>
          </p:cNvPr>
          <p:cNvSpPr/>
          <p:nvPr/>
        </p:nvSpPr>
        <p:spPr>
          <a:xfrm>
            <a:off x="4134195" y="3009475"/>
            <a:ext cx="6179129" cy="1565559"/>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endParaRPr lang="en-SG" sz="2800" dirty="0">
              <a:latin typeface="Times New Roman" pitchFamily="18" charset="0"/>
              <a:cs typeface="Times New Roman" pitchFamily="18" charset="0"/>
            </a:endParaRPr>
          </a:p>
        </p:txBody>
      </p:sp>
      <p:sp>
        <p:nvSpPr>
          <p:cNvPr id="7" name="Rectangle 6"/>
          <p:cNvSpPr/>
          <p:nvPr/>
        </p:nvSpPr>
        <p:spPr>
          <a:xfrm>
            <a:off x="4236721" y="4738692"/>
            <a:ext cx="6096000" cy="1569660"/>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a:spAutoFit/>
          </a:bodyPr>
          <a:lstStyle/>
          <a:p>
            <a:pPr marL="457200" lvl="0" indent="-457200" defTabSz="457200" eaLnBrk="0" fontAlgn="base" hangingPunct="0">
              <a:spcBef>
                <a:spcPct val="0"/>
              </a:spcBef>
              <a:spcAft>
                <a:spcPct val="0"/>
              </a:spcAft>
              <a:defRPr/>
            </a:pPr>
            <a:r>
              <a:rPr lang="en-US" i="1"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Không</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miêu</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tả</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tỉ</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mỉ</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cụ</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thể</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mà</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chủ</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yếu</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gợi</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tác</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động</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tới</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trí</a:t>
            </a:r>
            <a:r>
              <a:rPr lang="en-US" sz="3200" kern="0" dirty="0" smtClean="0">
                <a:solidFill>
                  <a:prstClr val="black"/>
                </a:solidFill>
                <a:latin typeface="Times New Roman" pitchFamily="18" charset="0"/>
                <a:cs typeface="Times New Roman" pitchFamily="18" charset="0"/>
              </a:rPr>
              <a:t> t</a:t>
            </a:r>
            <a:r>
              <a:rPr lang="vi-VN" sz="3200" kern="0" dirty="0" smtClean="0">
                <a:solidFill>
                  <a:prstClr val="black"/>
                </a:solidFill>
                <a:latin typeface="Times New Roman" pitchFamily="18" charset="0"/>
                <a:cs typeface="Times New Roman" pitchFamily="18" charset="0"/>
              </a:rPr>
              <a:t>ư</a:t>
            </a:r>
            <a:r>
              <a:rPr lang="en-US" sz="3200" kern="0" dirty="0" err="1" smtClean="0">
                <a:solidFill>
                  <a:prstClr val="black"/>
                </a:solidFill>
                <a:latin typeface="Times New Roman" pitchFamily="18" charset="0"/>
                <a:cs typeface="Times New Roman" pitchFamily="18" charset="0"/>
              </a:rPr>
              <a:t>ởng</a:t>
            </a:r>
            <a:r>
              <a:rPr lang="en-US" sz="3200" kern="0" dirty="0" smtClean="0">
                <a:solidFill>
                  <a:prstClr val="black"/>
                </a:solidFill>
                <a:latin typeface="Times New Roman" pitchFamily="18" charset="0"/>
                <a:cs typeface="Times New Roman" pitchFamily="18" charset="0"/>
              </a:rPr>
              <a:t> t</a:t>
            </a:r>
            <a:r>
              <a:rPr lang="vi-VN" sz="3200" kern="0" dirty="0" smtClean="0">
                <a:solidFill>
                  <a:prstClr val="black"/>
                </a:solidFill>
                <a:latin typeface="Times New Roman" pitchFamily="18" charset="0"/>
                <a:cs typeface="Times New Roman" pitchFamily="18" charset="0"/>
              </a:rPr>
              <a:t>ư</a:t>
            </a:r>
            <a:r>
              <a:rPr lang="en-US" sz="3200" kern="0" dirty="0" err="1" smtClean="0">
                <a:solidFill>
                  <a:prstClr val="black"/>
                </a:solidFill>
                <a:latin typeface="Times New Roman" pitchFamily="18" charset="0"/>
                <a:cs typeface="Times New Roman" pitchFamily="18" charset="0"/>
              </a:rPr>
              <a:t>ợng</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của</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ng</a:t>
            </a:r>
            <a:r>
              <a:rPr lang="vi-VN" sz="3200" kern="0" dirty="0" smtClean="0">
                <a:solidFill>
                  <a:prstClr val="black"/>
                </a:solidFill>
                <a:latin typeface="Times New Roman" pitchFamily="18" charset="0"/>
                <a:cs typeface="Times New Roman" pitchFamily="18" charset="0"/>
              </a:rPr>
              <a:t>ư</a:t>
            </a:r>
            <a:r>
              <a:rPr lang="en-US" sz="3200" kern="0" dirty="0" err="1" smtClean="0">
                <a:solidFill>
                  <a:prstClr val="black"/>
                </a:solidFill>
                <a:latin typeface="Times New Roman" pitchFamily="18" charset="0"/>
                <a:cs typeface="Times New Roman" pitchFamily="18" charset="0"/>
              </a:rPr>
              <a:t>ời</a:t>
            </a:r>
            <a:r>
              <a:rPr lang="en-US" sz="3200" kern="0" dirty="0" smtClean="0">
                <a:solidFill>
                  <a:prstClr val="black"/>
                </a:solidFill>
                <a:latin typeface="Times New Roman" pitchFamily="18" charset="0"/>
                <a:cs typeface="Times New Roman" pitchFamily="18" charset="0"/>
              </a:rPr>
              <a:t> </a:t>
            </a:r>
            <a:r>
              <a:rPr lang="en-US" sz="3200" kern="0" dirty="0" err="1" smtClean="0">
                <a:solidFill>
                  <a:prstClr val="black"/>
                </a:solidFill>
                <a:latin typeface="Times New Roman" pitchFamily="18" charset="0"/>
                <a:cs typeface="Times New Roman" pitchFamily="18" charset="0"/>
              </a:rPr>
              <a:t>đọc</a:t>
            </a:r>
            <a:r>
              <a:rPr lang="en-US" sz="3200" kern="0" dirty="0" smtClean="0">
                <a:solidFill>
                  <a:prstClr val="black"/>
                </a:solidFill>
                <a:latin typeface="Times New Roman" pitchFamily="18" charset="0"/>
                <a:cs typeface="Times New Roman" pitchFamily="18" charset="0"/>
              </a:rPr>
              <a:t>.</a:t>
            </a:r>
            <a:endParaRPr lang="en-US" sz="3200" kern="0" dirty="0">
              <a:solidFill>
                <a:prstClr val="black"/>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855289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1908</Words>
  <Application>Microsoft Office PowerPoint</Application>
  <PresentationFormat>Custom</PresentationFormat>
  <Paragraphs>147</Paragraphs>
  <Slides>25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Times New Roman</vt:lpstr>
      <vt:lpstr>Calibri</vt:lpstr>
      <vt:lpstr>等线</vt:lpstr>
      <vt:lpstr>汉仪全唐诗简</vt:lpstr>
      <vt:lpstr>Wingdings</vt:lpstr>
      <vt:lpstr>Calibri Light</vt:lpstr>
      <vt:lpstr>#9Slide03 Arima Madurai Black</vt:lpstr>
      <vt:lpstr>#9Slide03 Arima Madurai</vt:lpstr>
      <vt:lpstr>UVN Chim Bien Nang</vt:lpstr>
      <vt:lpstr>宋体</vt:lpstr>
      <vt:lpstr>Office Theme</vt:lpstr>
      <vt:lpstr>Slide 1</vt:lpstr>
      <vt:lpstr>Slide 2</vt:lpstr>
      <vt:lpstr>Slide 3</vt:lpstr>
      <vt:lpstr>Slide 4</vt:lpstr>
      <vt:lpstr>2. Tìm hiểu chú  thích: Nối cột A với cột B sao cho phù hợp</vt:lpstr>
      <vt:lpstr>3.Bố cục: 4 phần</vt:lpstr>
      <vt:lpstr>Slide 7</vt:lpstr>
      <vt:lpstr>Slide 8</vt:lpstr>
      <vt:lpstr>Slide 9</vt:lpstr>
      <vt:lpstr>2. Vẻ đẹp của Thúy Vân</vt:lpstr>
      <vt:lpstr>Slide 11</vt:lpstr>
      <vt:lpstr>Slide 12</vt:lpstr>
      <vt:lpstr>2. Vẻ đẹp của Thúy Kiều</vt:lpstr>
      <vt:lpstr>Slide 14</vt:lpstr>
      <vt:lpstr>Slide 15</vt:lpstr>
      <vt:lpstr>3. Nhận xét chung về hai chị em</vt:lpstr>
      <vt:lpstr>Slide 17</vt:lpstr>
      <vt:lpstr>Slide 18</vt:lpstr>
      <vt:lpstr>Slide 19</vt:lpstr>
      <vt:lpstr>Slide 20</vt:lpstr>
      <vt:lpstr>Slide 21</vt:lpstr>
      <vt:lpstr>Slide 22</vt:lpstr>
      <vt:lpstr>Slide 23</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Nga</cp:lastModifiedBy>
  <cp:revision>58</cp:revision>
  <dcterms:created xsi:type="dcterms:W3CDTF">2021-04-30T09:44:11Z</dcterms:created>
  <dcterms:modified xsi:type="dcterms:W3CDTF">2021-10-06T15:19:44Z</dcterms:modified>
</cp:coreProperties>
</file>